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9" r:id="rId1"/>
  </p:sldMasterIdLst>
  <p:notesMasterIdLst>
    <p:notesMasterId r:id="rId36"/>
  </p:notesMasterIdLst>
  <p:sldIdLst>
    <p:sldId id="348" r:id="rId2"/>
    <p:sldId id="394" r:id="rId3"/>
    <p:sldId id="395" r:id="rId4"/>
    <p:sldId id="396" r:id="rId5"/>
    <p:sldId id="397" r:id="rId6"/>
    <p:sldId id="398" r:id="rId7"/>
    <p:sldId id="399" r:id="rId8"/>
    <p:sldId id="400" r:id="rId9"/>
    <p:sldId id="401" r:id="rId10"/>
    <p:sldId id="402" r:id="rId11"/>
    <p:sldId id="403" r:id="rId12"/>
    <p:sldId id="404" r:id="rId13"/>
    <p:sldId id="405" r:id="rId14"/>
    <p:sldId id="407" r:id="rId15"/>
    <p:sldId id="408" r:id="rId16"/>
    <p:sldId id="409" r:id="rId17"/>
    <p:sldId id="410" r:id="rId18"/>
    <p:sldId id="411" r:id="rId19"/>
    <p:sldId id="412" r:id="rId20"/>
    <p:sldId id="414" r:id="rId21"/>
    <p:sldId id="413" r:id="rId22"/>
    <p:sldId id="415" r:id="rId23"/>
    <p:sldId id="416" r:id="rId24"/>
    <p:sldId id="417" r:id="rId25"/>
    <p:sldId id="418" r:id="rId26"/>
    <p:sldId id="419" r:id="rId27"/>
    <p:sldId id="420" r:id="rId28"/>
    <p:sldId id="421" r:id="rId29"/>
    <p:sldId id="422" r:id="rId30"/>
    <p:sldId id="423" r:id="rId31"/>
    <p:sldId id="424" r:id="rId32"/>
    <p:sldId id="425" r:id="rId33"/>
    <p:sldId id="426" r:id="rId34"/>
    <p:sldId id="350" r:id="rId35"/>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al Mueller" initials="" lastIdx="9" clrIdx="0"/>
  <p:cmAuthor id="1" name="Chuck Erickson" initials="" lastIdx="6" clrIdx="1"/>
  <p:cmAuthor id="2" name="Adam Glick"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7"/>
    <p:restoredTop sz="95231" autoAdjust="0"/>
  </p:normalViewPr>
  <p:slideViewPr>
    <p:cSldViewPr snapToGrid="0" snapToObjects="1">
      <p:cViewPr varScale="1">
        <p:scale>
          <a:sx n="80" d="100"/>
          <a:sy n="80" d="100"/>
        </p:scale>
        <p:origin x="96" y="5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7839" cy="46481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970937" y="0"/>
            <a:ext cx="3037839" cy="46481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07181" y="696912"/>
            <a:ext cx="6195899" cy="34862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1039" y="4415789"/>
            <a:ext cx="5608319" cy="4183379"/>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829967"/>
            <a:ext cx="3037839" cy="46481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970937" y="8829967"/>
            <a:ext cx="3037839" cy="464818"/>
          </a:xfrm>
          <a:prstGeom prst="rect">
            <a:avLst/>
          </a:prstGeom>
          <a:noFill/>
          <a:ln>
            <a:noFill/>
          </a:ln>
        </p:spPr>
        <p:txBody>
          <a:bodyPr lIns="91425" tIns="91425" rIns="91425" bIns="91425" anchor="b" anchorCtr="0">
            <a:noAutofit/>
          </a:bodyPr>
          <a:lstStyle/>
          <a:p>
            <a:pPr marL="0" marR="0" lvl="0" indent="0" algn="r"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4141182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https://github.com/mikeroyal/Google-Cloud-Guide</a:t>
            </a:r>
            <a:endParaRPr lang="en-US" dirty="0"/>
          </a:p>
        </p:txBody>
      </p:sp>
      <p:sp>
        <p:nvSpPr>
          <p:cNvPr id="4" name="Slide Number Placeholder 3"/>
          <p:cNvSpPr>
            <a:spLocks noGrp="1"/>
          </p:cNvSpPr>
          <p:nvPr>
            <p:ph type="sldNum" sz="quarter" idx="10"/>
          </p:nvPr>
        </p:nvSpPr>
        <p:spPr/>
        <p:txBody>
          <a:bodyPr/>
          <a:lstStyle/>
          <a:p>
            <a:fld id="{CDC773BF-E5C9-44BF-B19B-39EF1F90376E}" type="slidenum">
              <a:rPr lang="en-US" smtClean="0"/>
              <a:t>1</a:t>
            </a:fld>
            <a:endParaRPr lang="en-US"/>
          </a:p>
        </p:txBody>
      </p:sp>
    </p:spTree>
    <p:extLst>
      <p:ext uri="{BB962C8B-B14F-4D97-AF65-F5344CB8AC3E}">
        <p14:creationId xmlns:p14="http://schemas.microsoft.com/office/powerpoint/2010/main" val="4143713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6544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110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76738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30834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21075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https://learning.postman.com/docs/tests-and-scripts/write-scripts/intro-to-scripts/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31751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1015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https://learning.postman.com/docs/sending-requests/soap/making-soap-requests/</a:t>
            </a:r>
          </a:p>
          <a:p>
            <a:endParaRPr lang="en-US" dirty="0" smtClean="0"/>
          </a:p>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95663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https://indobot.co.id/mqtt-penting-dalam-iot/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https://bisaioti.com/protokol-mqtt/</a:t>
            </a:r>
          </a:p>
          <a:p>
            <a:endParaRPr lang="en-US" dirty="0" smtClean="0"/>
          </a:p>
          <a:p>
            <a:endParaRPr lang="en-US" dirty="0" smtClean="0"/>
          </a:p>
          <a:p>
            <a:r>
              <a:rPr lang="en-US" dirty="0" smtClean="0"/>
              <a:t>http://www.tigli.fr/lib/exe/fetch.php?media=cours:2016_2017_mit_mqtt_lecture_2_.pdf</a:t>
            </a:r>
          </a:p>
          <a:p>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38972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https://indobot.co.id/mqtt-penting-dalam-iot/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https://bisaioti.com/protokol-mqtt/</a:t>
            </a:r>
          </a:p>
          <a:p>
            <a:endParaRPr lang="en-US" dirty="0" smtClean="0"/>
          </a:p>
          <a:p>
            <a:endParaRPr lang="en-US" dirty="0" smtClean="0"/>
          </a:p>
          <a:p>
            <a:r>
              <a:rPr lang="en-US" dirty="0" smtClean="0"/>
              <a:t>http://www.tigli.fr/lib/exe/fetch.php?media=cours:2016_2017_mit_mqtt_lecture_2_.pdf</a:t>
            </a:r>
          </a:p>
          <a:p>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46986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51637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0444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73843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4506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871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6013" cy="3486150"/>
          </a:xfrm>
        </p:spPr>
      </p:sp>
      <p:sp>
        <p:nvSpPr>
          <p:cNvPr id="3" name="Notes Placeholder 2"/>
          <p:cNvSpPr>
            <a:spLocks noGrp="1"/>
          </p:cNvSpPr>
          <p:nvPr>
            <p:ph type="body" idx="1"/>
          </p:nvPr>
        </p:nvSpPr>
        <p:spPr/>
        <p:txBody>
          <a:bodyPr/>
          <a:lstStyle/>
          <a:p>
            <a:r>
              <a:rPr lang="en-US" dirty="0" smtClean="0"/>
              <a:t>https://learning.postman.com/docs/sending-requests/mqtt-client/first-mqtt-request/</a:t>
            </a:r>
          </a:p>
          <a:p>
            <a:r>
              <a:rPr lang="en-US" dirty="0" smtClean="0"/>
              <a:t>https://learning.postman.com/docs/sending-requests/mqtt-client/first-mqtt-request/#subscribe-to-topics</a:t>
            </a:r>
          </a:p>
          <a:p>
            <a:endParaRPr lang="en-US" dirty="0" smtClean="0"/>
          </a:p>
          <a:p>
            <a:endParaRPr lang="en-US" dirty="0" smtClean="0"/>
          </a:p>
          <a:p>
            <a:r>
              <a:rPr lang="en-US" dirty="0" smtClean="0"/>
              <a:t>https</a:t>
            </a:r>
            <a:r>
              <a:rPr lang="en-US" dirty="0" smtClean="0"/>
              <a:t>://bisaioti.com/protokol-mqtt/</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Font typeface="Arial"/>
              <a:buNone/>
            </a:pPr>
            <a:endParaRPr lang="en-US" sz="1200" b="0" i="0" u="none" strike="noStrike" cap="none" smtClean="0">
              <a:solidFill>
                <a:srgbClr val="000000"/>
              </a:solidFill>
              <a:latin typeface="Arial"/>
              <a:ea typeface="Arial"/>
              <a:cs typeface="Arial"/>
              <a:sym typeface="Arial"/>
            </a:endParaRPr>
          </a:p>
          <a:p>
            <a:pPr marL="0" marR="0" lvl="1"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3"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4"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5"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6"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7" indent="0" algn="l" rtl="0">
              <a:lnSpc>
                <a:spcPct val="100000"/>
              </a:lnSpc>
              <a:spcBef>
                <a:spcPts val="0"/>
              </a:spcBef>
              <a:spcAft>
                <a:spcPts val="0"/>
              </a:spcAft>
              <a:buClr>
                <a:srgbClr val="000000"/>
              </a:buClr>
              <a:buFont typeface="Arial"/>
              <a:buNone/>
            </a:pPr>
            <a:endParaRPr lang="en-US" sz="1400" b="0" i="0" u="none" strike="noStrike" cap="none" smtClean="0">
              <a:solidFill>
                <a:srgbClr val="000000"/>
              </a:solidFill>
              <a:latin typeface="Arial"/>
              <a:ea typeface="Arial"/>
              <a:cs typeface="Arial"/>
              <a:sym typeface="Arial"/>
            </a:endParaRPr>
          </a:p>
          <a:p>
            <a:pPr marL="0" marR="0" lvl="8" indent="0" algn="l" rtl="0">
              <a:lnSpc>
                <a:spcPct val="100000"/>
              </a:lnSpc>
              <a:spcBef>
                <a:spcPts val="0"/>
              </a:spcBef>
              <a:spcAft>
                <a:spcPts val="0"/>
              </a:spcAft>
              <a:buClr>
                <a:srgbClr val="000000"/>
              </a:buClr>
              <a:buFont typeface="Arial"/>
              <a:buNone/>
            </a:pPr>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56807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4070549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410284920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02337E-4703-49AB-8D81-EA2F8A6577FC}"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47443086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90C225"/>
                </a:solidFill>
                <a:latin typeface="Trebuchet MS"/>
                <a:cs typeface="Trebuchet MS"/>
              </a:defRPr>
            </a:lvl1pPr>
          </a:lstStyle>
          <a:p>
            <a:endParaRPr/>
          </a:p>
        </p:txBody>
      </p:sp>
      <p:sp>
        <p:nvSpPr>
          <p:cNvPr id="3" name="Holder 3"/>
          <p:cNvSpPr>
            <a:spLocks noGrp="1"/>
          </p:cNvSpPr>
          <p:nvPr>
            <p:ph sz="half" idx="2"/>
          </p:nvPr>
        </p:nvSpPr>
        <p:spPr>
          <a:xfrm>
            <a:off x="457200" y="1183005"/>
            <a:ext cx="3977640" cy="29084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2085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smtClean="0"/>
              <a:t>9/29/2025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2963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02337E-4703-49AB-8D81-EA2F8A6577FC}" type="datetimeFigureOut">
              <a:rPr lang="en-US" smtClean="0"/>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28955239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02337E-4703-49AB-8D81-EA2F8A6577FC}"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00628396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02337E-4703-49AB-8D81-EA2F8A6577FC}" type="datetimeFigureOut">
              <a:rPr lang="en-US" smtClean="0"/>
              <a:t>9/29/2025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143020674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02337E-4703-49AB-8D81-EA2F8A6577FC}" type="datetimeFigureOut">
              <a:rPr lang="en-US" smtClean="0"/>
              <a:t>9/29/2025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9466421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02337E-4703-49AB-8D81-EA2F8A6577FC}" type="datetimeFigureOut">
              <a:rPr lang="en-US" smtClean="0"/>
              <a:t>9/29/2025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263187320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7A02337E-4703-49AB-8D81-EA2F8A6577FC}"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12661320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7A02337E-4703-49AB-8D81-EA2F8A6577FC}" type="datetimeFigureOut">
              <a:rPr lang="en-US" smtClean="0"/>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63887-955A-4111-8FF6-299906ED7E11}" type="slidenum">
              <a:rPr lang="en-US" smtClean="0"/>
              <a:t>‹#›</a:t>
            </a:fld>
            <a:endParaRPr lang="en-US"/>
          </a:p>
        </p:txBody>
      </p:sp>
    </p:spTree>
    <p:extLst>
      <p:ext uri="{BB962C8B-B14F-4D97-AF65-F5344CB8AC3E}">
        <p14:creationId xmlns:p14="http://schemas.microsoft.com/office/powerpoint/2010/main" val="360610823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A02337E-4703-49AB-8D81-EA2F8A6577FC}" type="datetimeFigureOut">
              <a:rPr lang="en-US" smtClean="0"/>
              <a:t>9/29/2025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5B63887-955A-4111-8FF6-299906ED7E11}" type="slidenum">
              <a:rPr lang="en-US" smtClean="0"/>
              <a:t>‹#›</a:t>
            </a:fld>
            <a:endParaRPr lang="en-US"/>
          </a:p>
        </p:txBody>
      </p:sp>
    </p:spTree>
    <p:extLst>
      <p:ext uri="{BB962C8B-B14F-4D97-AF65-F5344CB8AC3E}">
        <p14:creationId xmlns:p14="http://schemas.microsoft.com/office/powerpoint/2010/main" val="2016646882"/>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amelcharolinesgn2/IoT_app-and-Modules"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xlsmart.co.id/bisnis/insights/article/apa-itu-protocol-mqt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hyperlink" Target="https://learning.postman.com/docs/sending-requests/mqtt-client/first-mqtt-request/#connect-to-a-broker-with-postma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postman.com/docs/sending-requests/mqtt-client/first-mqtt-request/#visualize-the-respons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89919" y="1"/>
            <a:ext cx="3979069" cy="2536031"/>
          </a:xfrm>
          <a:prstGeom prst="rect">
            <a:avLst/>
          </a:prstGeom>
        </p:spPr>
      </p:pic>
      <p:grpSp>
        <p:nvGrpSpPr>
          <p:cNvPr id="9" name="Group 8"/>
          <p:cNvGrpSpPr/>
          <p:nvPr/>
        </p:nvGrpSpPr>
        <p:grpSpPr>
          <a:xfrm>
            <a:off x="277816" y="1346868"/>
            <a:ext cx="3603272" cy="1447266"/>
            <a:chOff x="89638" y="359621"/>
            <a:chExt cx="4804363" cy="1929688"/>
          </a:xfrm>
        </p:grpSpPr>
        <p:pic>
          <p:nvPicPr>
            <p:cNvPr id="10" name="Picture 9"/>
            <p:cNvPicPr>
              <a:picLocks noChangeAspect="1"/>
            </p:cNvPicPr>
            <p:nvPr/>
          </p:nvPicPr>
          <p:blipFill>
            <a:blip r:embed="rId4"/>
            <a:stretch>
              <a:fillRect/>
            </a:stretch>
          </p:blipFill>
          <p:spPr>
            <a:xfrm>
              <a:off x="235105" y="1881965"/>
              <a:ext cx="3104181" cy="263526"/>
            </a:xfrm>
            <a:prstGeom prst="rect">
              <a:avLst/>
            </a:prstGeom>
          </p:spPr>
        </p:pic>
        <p:sp>
          <p:nvSpPr>
            <p:cNvPr id="11" name="Title 4">
              <a:extLst>
                <a:ext uri="{FF2B5EF4-FFF2-40B4-BE49-F238E27FC236}">
                  <a16:creationId xmlns:a16="http://schemas.microsoft.com/office/drawing/2014/main" id="{27228BAE-048B-681E-DD8D-BD96B22560E0}"/>
                </a:ext>
              </a:extLst>
            </p:cNvPr>
            <p:cNvSpPr txBox="1">
              <a:spLocks/>
            </p:cNvSpPr>
            <p:nvPr/>
          </p:nvSpPr>
          <p:spPr>
            <a:xfrm>
              <a:off x="89638" y="1389204"/>
              <a:ext cx="4804363" cy="900105"/>
            </a:xfrm>
            <a:prstGeom prst="rect">
              <a:avLst/>
            </a:prstGeom>
          </p:spPr>
          <p:txBody>
            <a:bodyPr vert="horz" lIns="68580" tIns="34290" rIns="68580" bIns="3429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000" dirty="0">
                  <a:solidFill>
                    <a:schemeClr val="accent1">
                      <a:lumMod val="75000"/>
                    </a:schemeClr>
                  </a:solidFill>
                </a:rPr>
                <a:t>Computer </a:t>
              </a:r>
              <a:r>
                <a:rPr lang="en-US" sz="3000" dirty="0">
                  <a:solidFill>
                    <a:srgbClr val="00B0F0"/>
                  </a:solidFill>
                </a:rPr>
                <a:t>Vision</a:t>
              </a:r>
            </a:p>
          </p:txBody>
        </p:sp>
        <p:grpSp>
          <p:nvGrpSpPr>
            <p:cNvPr id="12" name="Group 11">
              <a:extLst>
                <a:ext uri="{FF2B5EF4-FFF2-40B4-BE49-F238E27FC236}">
                  <a16:creationId xmlns:a16="http://schemas.microsoft.com/office/drawing/2014/main" id="{2AABCB87-2ECC-4C03-B5BB-6EE11C8A4485}"/>
                </a:ext>
              </a:extLst>
            </p:cNvPr>
            <p:cNvGrpSpPr/>
            <p:nvPr/>
          </p:nvGrpSpPr>
          <p:grpSpPr>
            <a:xfrm>
              <a:off x="89638" y="359621"/>
              <a:ext cx="3064025" cy="1516520"/>
              <a:chOff x="4853562" y="1589418"/>
              <a:chExt cx="2609520" cy="1291565"/>
            </a:xfrm>
          </p:grpSpPr>
          <p:sp>
            <p:nvSpPr>
              <p:cNvPr id="19" name="Freeform 18">
                <a:extLst>
                  <a:ext uri="{FF2B5EF4-FFF2-40B4-BE49-F238E27FC236}">
                    <a16:creationId xmlns:a16="http://schemas.microsoft.com/office/drawing/2014/main" id="{03546B24-FABC-4B2A-A80F-B03654D56A7D}"/>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20" name="Freeform 19">
                <a:extLst>
                  <a:ext uri="{FF2B5EF4-FFF2-40B4-BE49-F238E27FC236}">
                    <a16:creationId xmlns:a16="http://schemas.microsoft.com/office/drawing/2014/main" id="{02E1A011-CDEA-4BBC-B725-C88AF5464891}"/>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grpSp>
        <p:grpSp>
          <p:nvGrpSpPr>
            <p:cNvPr id="13" name="Group 12">
              <a:extLst>
                <a:ext uri="{FF2B5EF4-FFF2-40B4-BE49-F238E27FC236}">
                  <a16:creationId xmlns:a16="http://schemas.microsoft.com/office/drawing/2014/main" id="{AB8BC7BC-BF58-402E-9A69-AA9226DE7CAA}"/>
                </a:ext>
              </a:extLst>
            </p:cNvPr>
            <p:cNvGrpSpPr/>
            <p:nvPr/>
          </p:nvGrpSpPr>
          <p:grpSpPr>
            <a:xfrm>
              <a:off x="1176068" y="503243"/>
              <a:ext cx="1334145" cy="620384"/>
              <a:chOff x="7439031" y="1585639"/>
              <a:chExt cx="2143740" cy="996849"/>
            </a:xfrm>
            <a:solidFill>
              <a:schemeClr val="accent6"/>
            </a:solidFill>
          </p:grpSpPr>
          <p:sp>
            <p:nvSpPr>
              <p:cNvPr id="17" name="Freeform: Shape 66">
                <a:extLst>
                  <a:ext uri="{FF2B5EF4-FFF2-40B4-BE49-F238E27FC236}">
                    <a16:creationId xmlns:a16="http://schemas.microsoft.com/office/drawing/2014/main" id="{2A081543-B9FF-49B1-8EEF-ABDF5438EDCD}"/>
                  </a:ext>
                </a:extLst>
              </p:cNvPr>
              <p:cNvSpPr/>
              <p:nvPr/>
            </p:nvSpPr>
            <p:spPr>
              <a:xfrm>
                <a:off x="7439031" y="1585639"/>
                <a:ext cx="2143740" cy="996849"/>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8" name="Freeform: Shape 67">
                <a:extLst>
                  <a:ext uri="{FF2B5EF4-FFF2-40B4-BE49-F238E27FC236}">
                    <a16:creationId xmlns:a16="http://schemas.microsoft.com/office/drawing/2014/main" id="{275D1FAA-C13F-4A6B-BA37-7704CFB7ADCD}"/>
                  </a:ext>
                </a:extLst>
              </p:cNvPr>
              <p:cNvSpPr/>
              <p:nvPr/>
            </p:nvSpPr>
            <p:spPr>
              <a:xfrm>
                <a:off x="8174174" y="1963600"/>
                <a:ext cx="443936" cy="326799"/>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4" name="Subtitle 2">
              <a:extLst>
                <a:ext uri="{FF2B5EF4-FFF2-40B4-BE49-F238E27FC236}">
                  <a16:creationId xmlns:a16="http://schemas.microsoft.com/office/drawing/2014/main" id="{53858C97-DA2F-8866-47CC-CDF4077BBF9D}"/>
                </a:ext>
              </a:extLst>
            </p:cNvPr>
            <p:cNvSpPr txBox="1">
              <a:spLocks/>
            </p:cNvSpPr>
            <p:nvPr/>
          </p:nvSpPr>
          <p:spPr>
            <a:xfrm>
              <a:off x="1560697" y="757061"/>
              <a:ext cx="729275" cy="203382"/>
            </a:xfrm>
            <a:prstGeom prst="rect">
              <a:avLst/>
            </a:prstGeom>
          </p:spPr>
          <p:txBody>
            <a:bodyPr vert="horz" lIns="68580" tIns="34290" rIns="68580" bIns="3429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rgbClr val="7030A0"/>
                  </a:solidFill>
                </a:rPr>
                <a:t>PDS</a:t>
              </a:r>
            </a:p>
          </p:txBody>
        </p:sp>
      </p:grpSp>
      <p:sp>
        <p:nvSpPr>
          <p:cNvPr id="22" name="Rectangle 21"/>
          <p:cNvSpPr/>
          <p:nvPr/>
        </p:nvSpPr>
        <p:spPr>
          <a:xfrm>
            <a:off x="6683644" y="4335788"/>
            <a:ext cx="2613761" cy="230832"/>
          </a:xfrm>
          <a:prstGeom prst="rect">
            <a:avLst/>
          </a:prstGeom>
        </p:spPr>
        <p:txBody>
          <a:bodyPr wrap="square">
            <a:spAutoFit/>
          </a:bodyPr>
          <a:lstStyle/>
          <a:p>
            <a:r>
              <a:rPr lang="en-US" sz="900" dirty="0"/>
              <a:t>https://www.youtube.com/@AmelOline/videos</a:t>
            </a:r>
          </a:p>
        </p:txBody>
      </p:sp>
      <p:sp>
        <p:nvSpPr>
          <p:cNvPr id="23" name="Rectangle 22"/>
          <p:cNvSpPr/>
          <p:nvPr/>
        </p:nvSpPr>
        <p:spPr>
          <a:xfrm>
            <a:off x="7520552" y="4197289"/>
            <a:ext cx="1623448" cy="230832"/>
          </a:xfrm>
          <a:prstGeom prst="rect">
            <a:avLst/>
          </a:prstGeom>
        </p:spPr>
        <p:txBody>
          <a:bodyPr wrap="square">
            <a:spAutoFit/>
          </a:bodyPr>
          <a:lstStyle/>
          <a:p>
            <a:r>
              <a:rPr lang="en-US" sz="900" dirty="0"/>
              <a:t>https://github.com/siagianp</a:t>
            </a:r>
          </a:p>
        </p:txBody>
      </p:sp>
      <p:sp>
        <p:nvSpPr>
          <p:cNvPr id="2" name="Rectangle 1"/>
          <p:cNvSpPr/>
          <p:nvPr/>
        </p:nvSpPr>
        <p:spPr>
          <a:xfrm>
            <a:off x="5707251" y="4474288"/>
            <a:ext cx="3667194" cy="230832"/>
          </a:xfrm>
          <a:prstGeom prst="rect">
            <a:avLst/>
          </a:prstGeom>
        </p:spPr>
        <p:txBody>
          <a:bodyPr wrap="square">
            <a:spAutoFit/>
          </a:bodyPr>
          <a:lstStyle/>
          <a:p>
            <a:r>
              <a:rPr lang="en-US" sz="900" dirty="0"/>
              <a:t>https://github.com/amelcharolinesgn2/IoT_simulator-mqtt-NodeRed</a:t>
            </a:r>
          </a:p>
        </p:txBody>
      </p:sp>
      <p:pic>
        <p:nvPicPr>
          <p:cNvPr id="4" name="Picture 3"/>
          <p:cNvPicPr>
            <a:picLocks noChangeAspect="1"/>
          </p:cNvPicPr>
          <p:nvPr/>
        </p:nvPicPr>
        <p:blipFill>
          <a:blip r:embed="rId5"/>
          <a:stretch>
            <a:fillRect/>
          </a:stretch>
        </p:blipFill>
        <p:spPr>
          <a:xfrm>
            <a:off x="1958807" y="1979698"/>
            <a:ext cx="334565" cy="476897"/>
          </a:xfrm>
          <a:prstGeom prst="rect">
            <a:avLst/>
          </a:prstGeom>
        </p:spPr>
      </p:pic>
      <p:pic>
        <p:nvPicPr>
          <p:cNvPr id="5" name="Picture 4"/>
          <p:cNvPicPr>
            <a:picLocks noChangeAspect="1"/>
          </p:cNvPicPr>
          <p:nvPr/>
        </p:nvPicPr>
        <p:blipFill>
          <a:blip r:embed="rId6"/>
          <a:stretch>
            <a:fillRect/>
          </a:stretch>
        </p:blipFill>
        <p:spPr>
          <a:xfrm>
            <a:off x="1435773" y="1991577"/>
            <a:ext cx="460043" cy="437041"/>
          </a:xfrm>
          <a:prstGeom prst="rect">
            <a:avLst/>
          </a:prstGeom>
        </p:spPr>
      </p:pic>
      <p:pic>
        <p:nvPicPr>
          <p:cNvPr id="6" name="Picture 5"/>
          <p:cNvPicPr>
            <a:picLocks noChangeAspect="1"/>
          </p:cNvPicPr>
          <p:nvPr/>
        </p:nvPicPr>
        <p:blipFill>
          <a:blip r:embed="rId7"/>
          <a:stretch>
            <a:fillRect/>
          </a:stretch>
        </p:blipFill>
        <p:spPr>
          <a:xfrm>
            <a:off x="789784" y="1979697"/>
            <a:ext cx="449747" cy="433166"/>
          </a:xfrm>
          <a:prstGeom prst="rect">
            <a:avLst/>
          </a:prstGeom>
        </p:spPr>
      </p:pic>
      <p:sp>
        <p:nvSpPr>
          <p:cNvPr id="26" name="Subtitle 2"/>
          <p:cNvSpPr txBox="1">
            <a:spLocks/>
          </p:cNvSpPr>
          <p:nvPr/>
        </p:nvSpPr>
        <p:spPr>
          <a:xfrm>
            <a:off x="1928066" y="2722292"/>
            <a:ext cx="6768461"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dirty="0" smtClean="0"/>
              <a:t>MQTT</a:t>
            </a:r>
            <a:r>
              <a:rPr lang="en-US" sz="3200" dirty="0" smtClean="0">
                <a:solidFill>
                  <a:schemeClr val="bg1">
                    <a:lumMod val="65000"/>
                  </a:schemeClr>
                </a:solidFill>
              </a:rPr>
              <a:t>-</a:t>
            </a:r>
            <a:r>
              <a:rPr lang="en-US" dirty="0" smtClean="0">
                <a:solidFill>
                  <a:schemeClr val="bg1">
                    <a:lumMod val="65000"/>
                  </a:schemeClr>
                </a:solidFill>
              </a:rPr>
              <a:t>Message</a:t>
            </a:r>
            <a:r>
              <a:rPr lang="en-US" spc="-114" dirty="0" smtClean="0">
                <a:solidFill>
                  <a:schemeClr val="bg1">
                    <a:lumMod val="65000"/>
                  </a:schemeClr>
                </a:solidFill>
              </a:rPr>
              <a:t> </a:t>
            </a:r>
            <a:r>
              <a:rPr lang="en-US" dirty="0">
                <a:solidFill>
                  <a:schemeClr val="bg1">
                    <a:lumMod val="65000"/>
                  </a:schemeClr>
                </a:solidFill>
              </a:rPr>
              <a:t>Queue</a:t>
            </a:r>
            <a:r>
              <a:rPr lang="en-US" spc="-165" dirty="0">
                <a:solidFill>
                  <a:schemeClr val="bg1">
                    <a:lumMod val="65000"/>
                  </a:schemeClr>
                </a:solidFill>
              </a:rPr>
              <a:t> </a:t>
            </a:r>
            <a:r>
              <a:rPr lang="en-US" spc="-50" dirty="0">
                <a:solidFill>
                  <a:schemeClr val="bg1">
                    <a:lumMod val="65000"/>
                  </a:schemeClr>
                </a:solidFill>
              </a:rPr>
              <a:t>Telemetry</a:t>
            </a:r>
            <a:r>
              <a:rPr lang="en-US" spc="-170" dirty="0">
                <a:solidFill>
                  <a:schemeClr val="bg1">
                    <a:lumMod val="65000"/>
                  </a:schemeClr>
                </a:solidFill>
              </a:rPr>
              <a:t> </a:t>
            </a:r>
            <a:r>
              <a:rPr lang="en-US" spc="-10" dirty="0">
                <a:solidFill>
                  <a:schemeClr val="bg1">
                    <a:lumMod val="65000"/>
                  </a:schemeClr>
                </a:solidFill>
              </a:rPr>
              <a:t>Transport</a:t>
            </a:r>
            <a:endParaRPr lang="en-US" dirty="0" smtClean="0">
              <a:solidFill>
                <a:schemeClr val="bg1">
                  <a:lumMod val="65000"/>
                </a:schemeClr>
              </a:solidFill>
            </a:endParaRPr>
          </a:p>
          <a:p>
            <a:pPr algn="l"/>
            <a:endParaRPr lang="en-US" sz="3200" dirty="0"/>
          </a:p>
        </p:txBody>
      </p:sp>
      <p:sp>
        <p:nvSpPr>
          <p:cNvPr id="27" name="Title 1"/>
          <p:cNvSpPr txBox="1">
            <a:spLocks/>
          </p:cNvSpPr>
          <p:nvPr/>
        </p:nvSpPr>
        <p:spPr>
          <a:xfrm>
            <a:off x="1928067" y="3546558"/>
            <a:ext cx="6425543" cy="503071"/>
          </a:xfrm>
          <a:prstGeom prst="rect">
            <a:avLst/>
          </a:prstGeom>
        </p:spPr>
        <p:txBody>
          <a:bodyPr vert="horz" lIns="68580" tIns="34290" rIns="68580" bIns="3429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300" dirty="0">
                <a:solidFill>
                  <a:srgbClr val="0070C0"/>
                </a:solidFill>
              </a:rPr>
              <a:t>.</a:t>
            </a:r>
            <a:endParaRPr lang="en-US" sz="3300" b="1" dirty="0"/>
          </a:p>
        </p:txBody>
      </p:sp>
      <p:sp>
        <p:nvSpPr>
          <p:cNvPr id="3" name="Rectangle 2"/>
          <p:cNvSpPr/>
          <p:nvPr/>
        </p:nvSpPr>
        <p:spPr>
          <a:xfrm>
            <a:off x="6152941" y="4612787"/>
            <a:ext cx="3204723" cy="230832"/>
          </a:xfrm>
          <a:prstGeom prst="rect">
            <a:avLst/>
          </a:prstGeom>
        </p:spPr>
        <p:txBody>
          <a:bodyPr wrap="none">
            <a:spAutoFit/>
          </a:bodyPr>
          <a:lstStyle/>
          <a:p>
            <a:r>
              <a:rPr lang="en-US" sz="900" dirty="0"/>
              <a:t>https://github.com/amelcharolinesgn2/Cloud-Infrastructures</a:t>
            </a:r>
          </a:p>
        </p:txBody>
      </p:sp>
      <p:sp>
        <p:nvSpPr>
          <p:cNvPr id="24" name="Rectangle 23"/>
          <p:cNvSpPr/>
          <p:nvPr/>
        </p:nvSpPr>
        <p:spPr>
          <a:xfrm>
            <a:off x="5556158" y="4774168"/>
            <a:ext cx="3587842" cy="369332"/>
          </a:xfrm>
          <a:prstGeom prst="rect">
            <a:avLst/>
          </a:prstGeom>
        </p:spPr>
        <p:txBody>
          <a:bodyPr wrap="none">
            <a:spAutoFit/>
          </a:bodyPr>
          <a:lstStyle/>
          <a:p>
            <a:r>
              <a:rPr lang="en-US" sz="900" dirty="0">
                <a:hlinkClick r:id="rId8"/>
              </a:rPr>
              <a:t>https://</a:t>
            </a:r>
            <a:r>
              <a:rPr lang="en-US" sz="900" dirty="0" smtClean="0">
                <a:hlinkClick r:id="rId8"/>
              </a:rPr>
              <a:t>github.com/amelcharolinesgn2/IoT_app-and-Modules</a:t>
            </a:r>
            <a:endParaRPr lang="en-US" sz="900" dirty="0" smtClean="0"/>
          </a:p>
          <a:p>
            <a:r>
              <a:rPr lang="en-US" sz="900" dirty="0" smtClean="0"/>
              <a:t>https</a:t>
            </a:r>
            <a:r>
              <a:rPr lang="en-US" sz="900" dirty="0"/>
              <a:t>://github.com/amelcharolinesgn2/ClouD-Infrastructure-SISKA-2025</a:t>
            </a:r>
          </a:p>
        </p:txBody>
      </p:sp>
    </p:spTree>
    <p:extLst>
      <p:ext uri="{BB962C8B-B14F-4D97-AF65-F5344CB8AC3E}">
        <p14:creationId xmlns:p14="http://schemas.microsoft.com/office/powerpoint/2010/main" val="2864224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Quality</a:t>
            </a:r>
            <a:r>
              <a:rPr spc="-53" dirty="0"/>
              <a:t> </a:t>
            </a:r>
            <a:r>
              <a:rPr dirty="0"/>
              <a:t>of</a:t>
            </a:r>
            <a:r>
              <a:rPr spc="-41" dirty="0"/>
              <a:t> </a:t>
            </a:r>
            <a:r>
              <a:rPr dirty="0"/>
              <a:t>Service</a:t>
            </a:r>
            <a:r>
              <a:rPr spc="-45" dirty="0"/>
              <a:t> </a:t>
            </a:r>
            <a:r>
              <a:rPr dirty="0"/>
              <a:t>(QoS)</a:t>
            </a:r>
            <a:r>
              <a:rPr spc="-30" dirty="0"/>
              <a:t> </a:t>
            </a:r>
            <a:r>
              <a:rPr dirty="0"/>
              <a:t>for</a:t>
            </a:r>
            <a:r>
              <a:rPr spc="-41" dirty="0"/>
              <a:t> </a:t>
            </a:r>
            <a:r>
              <a:rPr spc="-15" dirty="0"/>
              <a:t>MQTT</a:t>
            </a:r>
          </a:p>
        </p:txBody>
      </p:sp>
      <p:sp>
        <p:nvSpPr>
          <p:cNvPr id="3" name="object 3"/>
          <p:cNvSpPr txBox="1"/>
          <p:nvPr/>
        </p:nvSpPr>
        <p:spPr>
          <a:xfrm>
            <a:off x="567232" y="1640739"/>
            <a:ext cx="8440290" cy="2384627"/>
          </a:xfrm>
          <a:prstGeom prst="rect">
            <a:avLst/>
          </a:prstGeom>
        </p:spPr>
        <p:txBody>
          <a:bodyPr vert="horz" wrap="square" lIns="0" tIns="9525" rIns="0" bIns="0" rtlCol="0">
            <a:spAutoFit/>
          </a:bodyPr>
          <a:lstStyle/>
          <a:p>
            <a:pPr marL="266224" indent="-256699">
              <a:spcBef>
                <a:spcPts val="75"/>
              </a:spcBef>
              <a:buClr>
                <a:srgbClr val="90C225"/>
              </a:buClr>
              <a:buSzPct val="80555"/>
              <a:buFont typeface="Wingdings 3"/>
              <a:buChar char=""/>
              <a:tabLst>
                <a:tab pos="266224" algn="l"/>
              </a:tabLst>
            </a:pPr>
            <a:r>
              <a:rPr sz="1350" dirty="0">
                <a:solidFill>
                  <a:srgbClr val="404040"/>
                </a:solidFill>
                <a:latin typeface="Trebuchet MS"/>
                <a:cs typeface="Trebuchet MS"/>
              </a:rPr>
              <a:t>Quality</a:t>
            </a:r>
            <a:r>
              <a:rPr sz="1350" spc="-38" dirty="0">
                <a:solidFill>
                  <a:srgbClr val="404040"/>
                </a:solidFill>
                <a:latin typeface="Trebuchet MS"/>
                <a:cs typeface="Trebuchet MS"/>
              </a:rPr>
              <a:t> </a:t>
            </a:r>
            <a:r>
              <a:rPr sz="1350" dirty="0">
                <a:solidFill>
                  <a:srgbClr val="404040"/>
                </a:solidFill>
                <a:latin typeface="Trebuchet MS"/>
                <a:cs typeface="Trebuchet MS"/>
              </a:rPr>
              <a:t>of</a:t>
            </a:r>
            <a:r>
              <a:rPr sz="1350" spc="-41" dirty="0">
                <a:solidFill>
                  <a:srgbClr val="404040"/>
                </a:solidFill>
                <a:latin typeface="Trebuchet MS"/>
                <a:cs typeface="Trebuchet MS"/>
              </a:rPr>
              <a:t> </a:t>
            </a:r>
            <a:r>
              <a:rPr sz="1350" dirty="0">
                <a:solidFill>
                  <a:srgbClr val="404040"/>
                </a:solidFill>
                <a:latin typeface="Trebuchet MS"/>
                <a:cs typeface="Trebuchet MS"/>
              </a:rPr>
              <a:t>service</a:t>
            </a:r>
            <a:r>
              <a:rPr sz="1350" spc="-30" dirty="0">
                <a:solidFill>
                  <a:srgbClr val="404040"/>
                </a:solidFill>
                <a:latin typeface="Trebuchet MS"/>
                <a:cs typeface="Trebuchet MS"/>
              </a:rPr>
              <a:t> </a:t>
            </a:r>
            <a:r>
              <a:rPr sz="1350" dirty="0">
                <a:solidFill>
                  <a:srgbClr val="404040"/>
                </a:solidFill>
                <a:latin typeface="Trebuchet MS"/>
                <a:cs typeface="Trebuchet MS"/>
              </a:rPr>
              <a:t>(QoS)</a:t>
            </a:r>
            <a:r>
              <a:rPr sz="1350" spc="-38" dirty="0">
                <a:solidFill>
                  <a:srgbClr val="404040"/>
                </a:solidFill>
                <a:latin typeface="Trebuchet MS"/>
                <a:cs typeface="Trebuchet MS"/>
              </a:rPr>
              <a:t> </a:t>
            </a:r>
            <a:r>
              <a:rPr sz="1350" dirty="0">
                <a:solidFill>
                  <a:srgbClr val="404040"/>
                </a:solidFill>
                <a:latin typeface="Trebuchet MS"/>
                <a:cs typeface="Trebuchet MS"/>
              </a:rPr>
              <a:t>levels</a:t>
            </a:r>
            <a:r>
              <a:rPr sz="1350" spc="-26" dirty="0">
                <a:solidFill>
                  <a:srgbClr val="404040"/>
                </a:solidFill>
                <a:latin typeface="Trebuchet MS"/>
                <a:cs typeface="Trebuchet MS"/>
              </a:rPr>
              <a:t> </a:t>
            </a:r>
            <a:r>
              <a:rPr sz="1350" dirty="0">
                <a:solidFill>
                  <a:srgbClr val="404040"/>
                </a:solidFill>
                <a:latin typeface="Trebuchet MS"/>
                <a:cs typeface="Trebuchet MS"/>
              </a:rPr>
              <a:t>determine</a:t>
            </a:r>
            <a:r>
              <a:rPr sz="1350" spc="-38" dirty="0">
                <a:solidFill>
                  <a:srgbClr val="404040"/>
                </a:solidFill>
                <a:latin typeface="Trebuchet MS"/>
                <a:cs typeface="Trebuchet MS"/>
              </a:rPr>
              <a:t> </a:t>
            </a:r>
            <a:r>
              <a:rPr sz="1350" dirty="0">
                <a:solidFill>
                  <a:srgbClr val="404040"/>
                </a:solidFill>
                <a:latin typeface="Trebuchet MS"/>
                <a:cs typeface="Trebuchet MS"/>
              </a:rPr>
              <a:t>how</a:t>
            </a:r>
            <a:r>
              <a:rPr sz="1350" spc="-34" dirty="0">
                <a:solidFill>
                  <a:srgbClr val="404040"/>
                </a:solidFill>
                <a:latin typeface="Trebuchet MS"/>
                <a:cs typeface="Trebuchet MS"/>
              </a:rPr>
              <a:t> </a:t>
            </a:r>
            <a:r>
              <a:rPr sz="1350" dirty="0">
                <a:solidFill>
                  <a:srgbClr val="404040"/>
                </a:solidFill>
                <a:latin typeface="Trebuchet MS"/>
                <a:cs typeface="Trebuchet MS"/>
              </a:rPr>
              <a:t>each</a:t>
            </a:r>
            <a:r>
              <a:rPr sz="1350" spc="-30" dirty="0">
                <a:solidFill>
                  <a:srgbClr val="404040"/>
                </a:solidFill>
                <a:latin typeface="Trebuchet MS"/>
                <a:cs typeface="Trebuchet MS"/>
              </a:rPr>
              <a:t> </a:t>
            </a:r>
            <a:r>
              <a:rPr sz="1350" dirty="0">
                <a:solidFill>
                  <a:srgbClr val="404040"/>
                </a:solidFill>
                <a:latin typeface="Trebuchet MS"/>
                <a:cs typeface="Trebuchet MS"/>
              </a:rPr>
              <a:t>MQTT</a:t>
            </a:r>
            <a:r>
              <a:rPr sz="1350" spc="-56" dirty="0">
                <a:solidFill>
                  <a:srgbClr val="404040"/>
                </a:solidFill>
                <a:latin typeface="Trebuchet MS"/>
                <a:cs typeface="Trebuchet MS"/>
              </a:rPr>
              <a:t> </a:t>
            </a:r>
            <a:r>
              <a:rPr sz="1350" dirty="0">
                <a:solidFill>
                  <a:srgbClr val="404040"/>
                </a:solidFill>
                <a:latin typeface="Trebuchet MS"/>
                <a:cs typeface="Trebuchet MS"/>
              </a:rPr>
              <a:t>message</a:t>
            </a:r>
            <a:r>
              <a:rPr sz="1350" spc="-49" dirty="0">
                <a:solidFill>
                  <a:srgbClr val="404040"/>
                </a:solidFill>
                <a:latin typeface="Trebuchet MS"/>
                <a:cs typeface="Trebuchet MS"/>
              </a:rPr>
              <a:t> </a:t>
            </a:r>
            <a:r>
              <a:rPr sz="1350" spc="-19" dirty="0">
                <a:solidFill>
                  <a:srgbClr val="404040"/>
                </a:solidFill>
                <a:latin typeface="Trebuchet MS"/>
                <a:cs typeface="Trebuchet MS"/>
              </a:rPr>
              <a:t>is</a:t>
            </a:r>
            <a:endParaRPr sz="1350" dirty="0">
              <a:latin typeface="Trebuchet MS"/>
              <a:cs typeface="Trebuchet MS"/>
            </a:endParaRPr>
          </a:p>
          <a:p>
            <a:pPr marL="266700">
              <a:spcBef>
                <a:spcPts val="4"/>
              </a:spcBef>
            </a:pPr>
            <a:r>
              <a:rPr sz="1350" dirty="0">
                <a:solidFill>
                  <a:srgbClr val="404040"/>
                </a:solidFill>
                <a:latin typeface="Trebuchet MS"/>
                <a:cs typeface="Trebuchet MS"/>
              </a:rPr>
              <a:t>delivered</a:t>
            </a:r>
            <a:r>
              <a:rPr sz="1350" spc="-49" dirty="0">
                <a:solidFill>
                  <a:srgbClr val="404040"/>
                </a:solidFill>
                <a:latin typeface="Trebuchet MS"/>
                <a:cs typeface="Trebuchet MS"/>
              </a:rPr>
              <a:t> </a:t>
            </a:r>
            <a:r>
              <a:rPr sz="1350" dirty="0">
                <a:solidFill>
                  <a:srgbClr val="404040"/>
                </a:solidFill>
                <a:latin typeface="Trebuchet MS"/>
                <a:cs typeface="Trebuchet MS"/>
              </a:rPr>
              <a:t>and</a:t>
            </a:r>
            <a:r>
              <a:rPr sz="1350" spc="-41" dirty="0">
                <a:solidFill>
                  <a:srgbClr val="404040"/>
                </a:solidFill>
                <a:latin typeface="Trebuchet MS"/>
                <a:cs typeface="Trebuchet MS"/>
              </a:rPr>
              <a:t> </a:t>
            </a:r>
            <a:r>
              <a:rPr sz="1350" dirty="0">
                <a:solidFill>
                  <a:srgbClr val="404040"/>
                </a:solidFill>
                <a:latin typeface="Trebuchet MS"/>
                <a:cs typeface="Trebuchet MS"/>
              </a:rPr>
              <a:t>must</a:t>
            </a:r>
            <a:r>
              <a:rPr sz="1350" spc="-49" dirty="0">
                <a:solidFill>
                  <a:srgbClr val="404040"/>
                </a:solidFill>
                <a:latin typeface="Trebuchet MS"/>
                <a:cs typeface="Trebuchet MS"/>
              </a:rPr>
              <a:t> </a:t>
            </a:r>
            <a:r>
              <a:rPr sz="1350" dirty="0">
                <a:solidFill>
                  <a:srgbClr val="404040"/>
                </a:solidFill>
                <a:latin typeface="Trebuchet MS"/>
                <a:cs typeface="Trebuchet MS"/>
              </a:rPr>
              <a:t>be</a:t>
            </a:r>
            <a:r>
              <a:rPr sz="1350" spc="-53" dirty="0">
                <a:solidFill>
                  <a:srgbClr val="404040"/>
                </a:solidFill>
                <a:latin typeface="Trebuchet MS"/>
                <a:cs typeface="Trebuchet MS"/>
              </a:rPr>
              <a:t> </a:t>
            </a:r>
            <a:r>
              <a:rPr sz="1350" dirty="0">
                <a:solidFill>
                  <a:srgbClr val="404040"/>
                </a:solidFill>
                <a:latin typeface="Trebuchet MS"/>
                <a:cs typeface="Trebuchet MS"/>
              </a:rPr>
              <a:t>specified</a:t>
            </a:r>
            <a:r>
              <a:rPr sz="1350" spc="-56" dirty="0">
                <a:solidFill>
                  <a:srgbClr val="404040"/>
                </a:solidFill>
                <a:latin typeface="Trebuchet MS"/>
                <a:cs typeface="Trebuchet MS"/>
              </a:rPr>
              <a:t> </a:t>
            </a:r>
            <a:r>
              <a:rPr sz="1350" dirty="0">
                <a:solidFill>
                  <a:srgbClr val="404040"/>
                </a:solidFill>
                <a:latin typeface="Trebuchet MS"/>
                <a:cs typeface="Trebuchet MS"/>
              </a:rPr>
              <a:t>for</a:t>
            </a:r>
            <a:r>
              <a:rPr sz="1350" spc="-41" dirty="0">
                <a:solidFill>
                  <a:srgbClr val="404040"/>
                </a:solidFill>
                <a:latin typeface="Trebuchet MS"/>
                <a:cs typeface="Trebuchet MS"/>
              </a:rPr>
              <a:t> </a:t>
            </a:r>
            <a:r>
              <a:rPr sz="1350" dirty="0">
                <a:solidFill>
                  <a:srgbClr val="404040"/>
                </a:solidFill>
                <a:latin typeface="Trebuchet MS"/>
                <a:cs typeface="Trebuchet MS"/>
              </a:rPr>
              <a:t>every</a:t>
            </a:r>
            <a:r>
              <a:rPr sz="1350" spc="-45" dirty="0">
                <a:solidFill>
                  <a:srgbClr val="404040"/>
                </a:solidFill>
                <a:latin typeface="Trebuchet MS"/>
                <a:cs typeface="Trebuchet MS"/>
              </a:rPr>
              <a:t> </a:t>
            </a:r>
            <a:r>
              <a:rPr sz="1350" dirty="0">
                <a:solidFill>
                  <a:srgbClr val="404040"/>
                </a:solidFill>
                <a:latin typeface="Trebuchet MS"/>
                <a:cs typeface="Trebuchet MS"/>
              </a:rPr>
              <a:t>message</a:t>
            </a:r>
            <a:r>
              <a:rPr sz="1350" spc="-45" dirty="0">
                <a:solidFill>
                  <a:srgbClr val="404040"/>
                </a:solidFill>
                <a:latin typeface="Trebuchet MS"/>
                <a:cs typeface="Trebuchet MS"/>
              </a:rPr>
              <a:t> </a:t>
            </a:r>
            <a:r>
              <a:rPr sz="1350" dirty="0">
                <a:solidFill>
                  <a:srgbClr val="404040"/>
                </a:solidFill>
                <a:latin typeface="Trebuchet MS"/>
                <a:cs typeface="Trebuchet MS"/>
              </a:rPr>
              <a:t>sent</a:t>
            </a:r>
            <a:r>
              <a:rPr sz="1350" spc="-49" dirty="0">
                <a:solidFill>
                  <a:srgbClr val="404040"/>
                </a:solidFill>
                <a:latin typeface="Trebuchet MS"/>
                <a:cs typeface="Trebuchet MS"/>
              </a:rPr>
              <a:t> </a:t>
            </a:r>
            <a:r>
              <a:rPr sz="1350" dirty="0">
                <a:solidFill>
                  <a:srgbClr val="404040"/>
                </a:solidFill>
                <a:latin typeface="Trebuchet MS"/>
                <a:cs typeface="Trebuchet MS"/>
              </a:rPr>
              <a:t>through</a:t>
            </a:r>
            <a:r>
              <a:rPr sz="1350" spc="-38" dirty="0">
                <a:solidFill>
                  <a:srgbClr val="404040"/>
                </a:solidFill>
                <a:latin typeface="Trebuchet MS"/>
                <a:cs typeface="Trebuchet MS"/>
              </a:rPr>
              <a:t> </a:t>
            </a:r>
            <a:r>
              <a:rPr sz="1350" spc="-8" dirty="0">
                <a:solidFill>
                  <a:srgbClr val="404040"/>
                </a:solidFill>
                <a:latin typeface="Trebuchet MS"/>
                <a:cs typeface="Trebuchet MS"/>
              </a:rPr>
              <a:t>MQTT.</a:t>
            </a:r>
            <a:endParaRPr sz="1350" dirty="0">
              <a:latin typeface="Trebuchet MS"/>
              <a:cs typeface="Trebuchet MS"/>
            </a:endParaRPr>
          </a:p>
          <a:p>
            <a:pPr marL="266224" indent="-256699">
              <a:spcBef>
                <a:spcPts val="746"/>
              </a:spcBef>
              <a:buClr>
                <a:srgbClr val="90C225"/>
              </a:buClr>
              <a:buSzPct val="80555"/>
              <a:buFont typeface="Wingdings 3"/>
              <a:buChar char=""/>
              <a:tabLst>
                <a:tab pos="266224" algn="l"/>
              </a:tabLst>
            </a:pPr>
            <a:r>
              <a:rPr sz="1350" dirty="0">
                <a:solidFill>
                  <a:srgbClr val="404040"/>
                </a:solidFill>
                <a:latin typeface="Trebuchet MS"/>
                <a:cs typeface="Trebuchet MS"/>
              </a:rPr>
              <a:t>Three</a:t>
            </a:r>
            <a:r>
              <a:rPr sz="1350" spc="-30" dirty="0">
                <a:solidFill>
                  <a:srgbClr val="404040"/>
                </a:solidFill>
                <a:latin typeface="Trebuchet MS"/>
                <a:cs typeface="Trebuchet MS"/>
              </a:rPr>
              <a:t> </a:t>
            </a:r>
            <a:r>
              <a:rPr sz="1350" dirty="0">
                <a:solidFill>
                  <a:srgbClr val="404040"/>
                </a:solidFill>
                <a:latin typeface="Trebuchet MS"/>
                <a:cs typeface="Trebuchet MS"/>
              </a:rPr>
              <a:t>QoS</a:t>
            </a:r>
            <a:r>
              <a:rPr sz="1350" spc="-38" dirty="0">
                <a:solidFill>
                  <a:srgbClr val="404040"/>
                </a:solidFill>
                <a:latin typeface="Trebuchet MS"/>
                <a:cs typeface="Trebuchet MS"/>
              </a:rPr>
              <a:t> </a:t>
            </a:r>
            <a:r>
              <a:rPr sz="1350" dirty="0">
                <a:solidFill>
                  <a:srgbClr val="404040"/>
                </a:solidFill>
                <a:latin typeface="Trebuchet MS"/>
                <a:cs typeface="Trebuchet MS"/>
              </a:rPr>
              <a:t>for</a:t>
            </a:r>
            <a:r>
              <a:rPr sz="1350" spc="-38" dirty="0">
                <a:solidFill>
                  <a:srgbClr val="404040"/>
                </a:solidFill>
                <a:latin typeface="Trebuchet MS"/>
                <a:cs typeface="Trebuchet MS"/>
              </a:rPr>
              <a:t> </a:t>
            </a:r>
            <a:r>
              <a:rPr sz="1350" dirty="0">
                <a:solidFill>
                  <a:srgbClr val="404040"/>
                </a:solidFill>
                <a:latin typeface="Trebuchet MS"/>
                <a:cs typeface="Trebuchet MS"/>
              </a:rPr>
              <a:t>message</a:t>
            </a:r>
            <a:r>
              <a:rPr sz="1350" spc="-49" dirty="0">
                <a:solidFill>
                  <a:srgbClr val="404040"/>
                </a:solidFill>
                <a:latin typeface="Trebuchet MS"/>
                <a:cs typeface="Trebuchet MS"/>
              </a:rPr>
              <a:t> </a:t>
            </a:r>
            <a:r>
              <a:rPr sz="1350" dirty="0">
                <a:solidFill>
                  <a:srgbClr val="404040"/>
                </a:solidFill>
                <a:latin typeface="Trebuchet MS"/>
                <a:cs typeface="Trebuchet MS"/>
              </a:rPr>
              <a:t>delivery</a:t>
            </a:r>
            <a:r>
              <a:rPr sz="1350" spc="-38" dirty="0">
                <a:solidFill>
                  <a:srgbClr val="404040"/>
                </a:solidFill>
                <a:latin typeface="Trebuchet MS"/>
                <a:cs typeface="Trebuchet MS"/>
              </a:rPr>
              <a:t> </a:t>
            </a:r>
            <a:r>
              <a:rPr sz="1350" dirty="0">
                <a:solidFill>
                  <a:srgbClr val="404040"/>
                </a:solidFill>
                <a:latin typeface="Trebuchet MS"/>
                <a:cs typeface="Trebuchet MS"/>
              </a:rPr>
              <a:t>could</a:t>
            </a:r>
            <a:r>
              <a:rPr sz="1350" spc="-45" dirty="0">
                <a:solidFill>
                  <a:srgbClr val="404040"/>
                </a:solidFill>
                <a:latin typeface="Trebuchet MS"/>
                <a:cs typeface="Trebuchet MS"/>
              </a:rPr>
              <a:t> </a:t>
            </a:r>
            <a:r>
              <a:rPr sz="1350" dirty="0">
                <a:solidFill>
                  <a:srgbClr val="404040"/>
                </a:solidFill>
                <a:latin typeface="Trebuchet MS"/>
                <a:cs typeface="Trebuchet MS"/>
              </a:rPr>
              <a:t>be</a:t>
            </a:r>
            <a:r>
              <a:rPr sz="1350" spc="-38" dirty="0">
                <a:solidFill>
                  <a:srgbClr val="404040"/>
                </a:solidFill>
                <a:latin typeface="Trebuchet MS"/>
                <a:cs typeface="Trebuchet MS"/>
              </a:rPr>
              <a:t> </a:t>
            </a:r>
            <a:r>
              <a:rPr sz="1350" dirty="0">
                <a:solidFill>
                  <a:srgbClr val="404040"/>
                </a:solidFill>
                <a:latin typeface="Trebuchet MS"/>
                <a:cs typeface="Trebuchet MS"/>
              </a:rPr>
              <a:t>achieved</a:t>
            </a:r>
            <a:r>
              <a:rPr sz="1350" spc="-34" dirty="0">
                <a:solidFill>
                  <a:srgbClr val="404040"/>
                </a:solidFill>
                <a:latin typeface="Trebuchet MS"/>
                <a:cs typeface="Trebuchet MS"/>
              </a:rPr>
              <a:t> </a:t>
            </a:r>
            <a:r>
              <a:rPr sz="1350" dirty="0">
                <a:solidFill>
                  <a:srgbClr val="404040"/>
                </a:solidFill>
                <a:latin typeface="Trebuchet MS"/>
                <a:cs typeface="Trebuchet MS"/>
              </a:rPr>
              <a:t>using</a:t>
            </a:r>
            <a:r>
              <a:rPr sz="1350" spc="-38" dirty="0">
                <a:solidFill>
                  <a:srgbClr val="404040"/>
                </a:solidFill>
                <a:latin typeface="Trebuchet MS"/>
                <a:cs typeface="Trebuchet MS"/>
              </a:rPr>
              <a:t> </a:t>
            </a:r>
            <a:r>
              <a:rPr sz="1350" spc="-8" dirty="0">
                <a:solidFill>
                  <a:srgbClr val="404040"/>
                </a:solidFill>
                <a:latin typeface="Trebuchet MS"/>
                <a:cs typeface="Trebuchet MS"/>
              </a:rPr>
              <a:t>MQTT:</a:t>
            </a:r>
            <a:endParaRPr sz="1350" dirty="0">
              <a:latin typeface="Trebuchet MS"/>
              <a:cs typeface="Trebuchet MS"/>
            </a:endParaRPr>
          </a:p>
          <a:p>
            <a:pPr marL="567214" marR="3810" lvl="1" indent="-215265">
              <a:spcBef>
                <a:spcPts val="754"/>
              </a:spcBef>
              <a:buClr>
                <a:srgbClr val="90C225"/>
              </a:buClr>
              <a:buSzPct val="78125"/>
              <a:buFont typeface="Wingdings 3"/>
              <a:buChar char=""/>
              <a:tabLst>
                <a:tab pos="567214" algn="l"/>
              </a:tabLst>
            </a:pPr>
            <a:r>
              <a:rPr sz="1200" dirty="0">
                <a:solidFill>
                  <a:srgbClr val="404040"/>
                </a:solidFill>
                <a:latin typeface="Trebuchet MS"/>
                <a:cs typeface="Trebuchet MS"/>
              </a:rPr>
              <a:t>QoS</a:t>
            </a:r>
            <a:r>
              <a:rPr sz="1200" spc="-8" dirty="0">
                <a:solidFill>
                  <a:srgbClr val="404040"/>
                </a:solidFill>
                <a:latin typeface="Trebuchet MS"/>
                <a:cs typeface="Trebuchet MS"/>
              </a:rPr>
              <a:t> </a:t>
            </a:r>
            <a:r>
              <a:rPr sz="1200" dirty="0">
                <a:solidFill>
                  <a:srgbClr val="404040"/>
                </a:solidFill>
                <a:latin typeface="Trebuchet MS"/>
                <a:cs typeface="Trebuchet MS"/>
              </a:rPr>
              <a:t>0</a:t>
            </a:r>
            <a:r>
              <a:rPr sz="1200" spc="-34" dirty="0">
                <a:solidFill>
                  <a:srgbClr val="404040"/>
                </a:solidFill>
                <a:latin typeface="Trebuchet MS"/>
                <a:cs typeface="Trebuchet MS"/>
              </a:rPr>
              <a:t> </a:t>
            </a:r>
            <a:r>
              <a:rPr sz="1200" dirty="0">
                <a:solidFill>
                  <a:srgbClr val="404040"/>
                </a:solidFill>
                <a:latin typeface="Trebuchet MS"/>
                <a:cs typeface="Trebuchet MS"/>
              </a:rPr>
              <a:t>(At</a:t>
            </a:r>
            <a:r>
              <a:rPr sz="1200" spc="-11" dirty="0">
                <a:solidFill>
                  <a:srgbClr val="404040"/>
                </a:solidFill>
                <a:latin typeface="Trebuchet MS"/>
                <a:cs typeface="Trebuchet MS"/>
              </a:rPr>
              <a:t> </a:t>
            </a:r>
            <a:r>
              <a:rPr sz="1200" dirty="0">
                <a:solidFill>
                  <a:srgbClr val="404040"/>
                </a:solidFill>
                <a:latin typeface="Trebuchet MS"/>
                <a:cs typeface="Trebuchet MS"/>
              </a:rPr>
              <a:t>most</a:t>
            </a:r>
            <a:r>
              <a:rPr sz="1200" spc="-15" dirty="0">
                <a:solidFill>
                  <a:srgbClr val="404040"/>
                </a:solidFill>
                <a:latin typeface="Trebuchet MS"/>
                <a:cs typeface="Trebuchet MS"/>
              </a:rPr>
              <a:t> </a:t>
            </a:r>
            <a:r>
              <a:rPr sz="1200" dirty="0">
                <a:solidFill>
                  <a:srgbClr val="404040"/>
                </a:solidFill>
                <a:latin typeface="Trebuchet MS"/>
                <a:cs typeface="Trebuchet MS"/>
              </a:rPr>
              <a:t>once)</a:t>
            </a:r>
            <a:r>
              <a:rPr sz="1200" spc="-15" dirty="0">
                <a:solidFill>
                  <a:srgbClr val="404040"/>
                </a:solidFill>
                <a:latin typeface="Trebuchet MS"/>
                <a:cs typeface="Trebuchet MS"/>
              </a:rPr>
              <a:t> </a:t>
            </a:r>
            <a:r>
              <a:rPr sz="1200" dirty="0">
                <a:solidFill>
                  <a:srgbClr val="404040"/>
                </a:solidFill>
                <a:latin typeface="Trebuchet MS"/>
                <a:cs typeface="Trebuchet MS"/>
              </a:rPr>
              <a:t>-</a:t>
            </a:r>
            <a:r>
              <a:rPr sz="1200" spc="-23" dirty="0">
                <a:solidFill>
                  <a:srgbClr val="404040"/>
                </a:solidFill>
                <a:latin typeface="Trebuchet MS"/>
                <a:cs typeface="Trebuchet MS"/>
              </a:rPr>
              <a:t> </a:t>
            </a:r>
            <a:r>
              <a:rPr sz="1200" dirty="0">
                <a:solidFill>
                  <a:srgbClr val="404040"/>
                </a:solidFill>
                <a:latin typeface="Trebuchet MS"/>
                <a:cs typeface="Trebuchet MS"/>
              </a:rPr>
              <a:t>where</a:t>
            </a:r>
            <a:r>
              <a:rPr sz="1200" spc="-23" dirty="0">
                <a:solidFill>
                  <a:srgbClr val="404040"/>
                </a:solidFill>
                <a:latin typeface="Trebuchet MS"/>
                <a:cs typeface="Trebuchet MS"/>
              </a:rPr>
              <a:t> </a:t>
            </a:r>
            <a:r>
              <a:rPr sz="1200" dirty="0">
                <a:solidFill>
                  <a:srgbClr val="404040"/>
                </a:solidFill>
                <a:latin typeface="Trebuchet MS"/>
                <a:cs typeface="Trebuchet MS"/>
              </a:rPr>
              <a:t>messages</a:t>
            </a:r>
            <a:r>
              <a:rPr sz="1200" spc="-26" dirty="0">
                <a:solidFill>
                  <a:srgbClr val="404040"/>
                </a:solidFill>
                <a:latin typeface="Trebuchet MS"/>
                <a:cs typeface="Trebuchet MS"/>
              </a:rPr>
              <a:t> </a:t>
            </a:r>
            <a:r>
              <a:rPr sz="1200" dirty="0">
                <a:solidFill>
                  <a:srgbClr val="404040"/>
                </a:solidFill>
                <a:latin typeface="Trebuchet MS"/>
                <a:cs typeface="Trebuchet MS"/>
              </a:rPr>
              <a:t>are</a:t>
            </a:r>
            <a:r>
              <a:rPr sz="1200" spc="-26" dirty="0">
                <a:solidFill>
                  <a:srgbClr val="404040"/>
                </a:solidFill>
                <a:latin typeface="Trebuchet MS"/>
                <a:cs typeface="Trebuchet MS"/>
              </a:rPr>
              <a:t> </a:t>
            </a:r>
            <a:r>
              <a:rPr sz="1200" dirty="0">
                <a:solidFill>
                  <a:srgbClr val="404040"/>
                </a:solidFill>
                <a:latin typeface="Trebuchet MS"/>
                <a:cs typeface="Trebuchet MS"/>
              </a:rPr>
              <a:t>delivered</a:t>
            </a:r>
            <a:r>
              <a:rPr sz="1200" spc="-8" dirty="0">
                <a:solidFill>
                  <a:srgbClr val="404040"/>
                </a:solidFill>
                <a:latin typeface="Trebuchet MS"/>
                <a:cs typeface="Trebuchet MS"/>
              </a:rPr>
              <a:t> </a:t>
            </a:r>
            <a:r>
              <a:rPr sz="1200" dirty="0">
                <a:solidFill>
                  <a:srgbClr val="404040"/>
                </a:solidFill>
                <a:latin typeface="Trebuchet MS"/>
                <a:cs typeface="Trebuchet MS"/>
              </a:rPr>
              <a:t>according</a:t>
            </a:r>
            <a:r>
              <a:rPr sz="1200" spc="-30" dirty="0">
                <a:solidFill>
                  <a:srgbClr val="404040"/>
                </a:solidFill>
                <a:latin typeface="Trebuchet MS"/>
                <a:cs typeface="Trebuchet MS"/>
              </a:rPr>
              <a:t> </a:t>
            </a:r>
            <a:r>
              <a:rPr sz="1200" dirty="0">
                <a:solidFill>
                  <a:srgbClr val="404040"/>
                </a:solidFill>
                <a:latin typeface="Trebuchet MS"/>
                <a:cs typeface="Trebuchet MS"/>
              </a:rPr>
              <a:t>to</a:t>
            </a:r>
            <a:r>
              <a:rPr sz="1200" spc="-19" dirty="0">
                <a:solidFill>
                  <a:srgbClr val="404040"/>
                </a:solidFill>
                <a:latin typeface="Trebuchet MS"/>
                <a:cs typeface="Trebuchet MS"/>
              </a:rPr>
              <a:t> </a:t>
            </a:r>
            <a:r>
              <a:rPr sz="1200" dirty="0">
                <a:solidFill>
                  <a:srgbClr val="404040"/>
                </a:solidFill>
                <a:latin typeface="Trebuchet MS"/>
                <a:cs typeface="Trebuchet MS"/>
              </a:rPr>
              <a:t>the</a:t>
            </a:r>
            <a:r>
              <a:rPr sz="1200" spc="-26" dirty="0">
                <a:solidFill>
                  <a:srgbClr val="404040"/>
                </a:solidFill>
                <a:latin typeface="Trebuchet MS"/>
                <a:cs typeface="Trebuchet MS"/>
              </a:rPr>
              <a:t> </a:t>
            </a:r>
            <a:r>
              <a:rPr sz="1200" dirty="0">
                <a:solidFill>
                  <a:srgbClr val="404040"/>
                </a:solidFill>
                <a:latin typeface="Trebuchet MS"/>
                <a:cs typeface="Trebuchet MS"/>
              </a:rPr>
              <a:t>best</a:t>
            </a:r>
            <a:r>
              <a:rPr sz="1200" spc="-23" dirty="0">
                <a:solidFill>
                  <a:srgbClr val="404040"/>
                </a:solidFill>
                <a:latin typeface="Trebuchet MS"/>
                <a:cs typeface="Trebuchet MS"/>
              </a:rPr>
              <a:t> </a:t>
            </a:r>
            <a:r>
              <a:rPr sz="1200" spc="-8" dirty="0">
                <a:solidFill>
                  <a:srgbClr val="404040"/>
                </a:solidFill>
                <a:latin typeface="Trebuchet MS"/>
                <a:cs typeface="Trebuchet MS"/>
              </a:rPr>
              <a:t>efforts </a:t>
            </a:r>
            <a:r>
              <a:rPr sz="1200" dirty="0">
                <a:solidFill>
                  <a:srgbClr val="404040"/>
                </a:solidFill>
                <a:latin typeface="Trebuchet MS"/>
                <a:cs typeface="Trebuchet MS"/>
              </a:rPr>
              <a:t>of</a:t>
            </a:r>
            <a:r>
              <a:rPr sz="1200" spc="-34" dirty="0">
                <a:solidFill>
                  <a:srgbClr val="404040"/>
                </a:solidFill>
                <a:latin typeface="Trebuchet MS"/>
                <a:cs typeface="Trebuchet MS"/>
              </a:rPr>
              <a:t> </a:t>
            </a:r>
            <a:r>
              <a:rPr sz="1200" dirty="0">
                <a:solidFill>
                  <a:srgbClr val="404040"/>
                </a:solidFill>
                <a:latin typeface="Trebuchet MS"/>
                <a:cs typeface="Trebuchet MS"/>
              </a:rPr>
              <a:t>the</a:t>
            </a:r>
            <a:r>
              <a:rPr sz="1200" spc="-26" dirty="0">
                <a:solidFill>
                  <a:srgbClr val="404040"/>
                </a:solidFill>
                <a:latin typeface="Trebuchet MS"/>
                <a:cs typeface="Trebuchet MS"/>
              </a:rPr>
              <a:t> </a:t>
            </a:r>
            <a:r>
              <a:rPr sz="1200" dirty="0">
                <a:solidFill>
                  <a:srgbClr val="404040"/>
                </a:solidFill>
                <a:latin typeface="Trebuchet MS"/>
                <a:cs typeface="Trebuchet MS"/>
              </a:rPr>
              <a:t>operating</a:t>
            </a:r>
            <a:r>
              <a:rPr sz="1200" spc="-15" dirty="0">
                <a:solidFill>
                  <a:srgbClr val="404040"/>
                </a:solidFill>
                <a:latin typeface="Trebuchet MS"/>
                <a:cs typeface="Trebuchet MS"/>
              </a:rPr>
              <a:t> </a:t>
            </a:r>
            <a:r>
              <a:rPr sz="1200" dirty="0">
                <a:solidFill>
                  <a:srgbClr val="404040"/>
                </a:solidFill>
                <a:latin typeface="Trebuchet MS"/>
                <a:cs typeface="Trebuchet MS"/>
              </a:rPr>
              <a:t>environment.</a:t>
            </a:r>
            <a:r>
              <a:rPr sz="1200" spc="-23" dirty="0">
                <a:solidFill>
                  <a:srgbClr val="404040"/>
                </a:solidFill>
                <a:latin typeface="Trebuchet MS"/>
                <a:cs typeface="Trebuchet MS"/>
              </a:rPr>
              <a:t> </a:t>
            </a:r>
            <a:r>
              <a:rPr sz="1200" dirty="0">
                <a:solidFill>
                  <a:srgbClr val="404040"/>
                </a:solidFill>
                <a:latin typeface="Trebuchet MS"/>
                <a:cs typeface="Trebuchet MS"/>
              </a:rPr>
              <a:t>Message</a:t>
            </a:r>
            <a:r>
              <a:rPr sz="1200" spc="-26" dirty="0">
                <a:solidFill>
                  <a:srgbClr val="404040"/>
                </a:solidFill>
                <a:latin typeface="Trebuchet MS"/>
                <a:cs typeface="Trebuchet MS"/>
              </a:rPr>
              <a:t> </a:t>
            </a:r>
            <a:r>
              <a:rPr sz="1200" dirty="0">
                <a:solidFill>
                  <a:srgbClr val="404040"/>
                </a:solidFill>
                <a:latin typeface="Trebuchet MS"/>
                <a:cs typeface="Trebuchet MS"/>
              </a:rPr>
              <a:t>loss</a:t>
            </a:r>
            <a:r>
              <a:rPr sz="1200" spc="-11" dirty="0">
                <a:solidFill>
                  <a:srgbClr val="404040"/>
                </a:solidFill>
                <a:latin typeface="Trebuchet MS"/>
                <a:cs typeface="Trebuchet MS"/>
              </a:rPr>
              <a:t> </a:t>
            </a:r>
            <a:r>
              <a:rPr sz="1200" dirty="0">
                <a:solidFill>
                  <a:srgbClr val="404040"/>
                </a:solidFill>
                <a:latin typeface="Trebuchet MS"/>
                <a:cs typeface="Trebuchet MS"/>
              </a:rPr>
              <a:t>can</a:t>
            </a:r>
            <a:r>
              <a:rPr sz="1200" spc="-34" dirty="0">
                <a:solidFill>
                  <a:srgbClr val="404040"/>
                </a:solidFill>
                <a:latin typeface="Trebuchet MS"/>
                <a:cs typeface="Trebuchet MS"/>
              </a:rPr>
              <a:t> </a:t>
            </a:r>
            <a:r>
              <a:rPr sz="1200" spc="-8" dirty="0">
                <a:solidFill>
                  <a:srgbClr val="404040"/>
                </a:solidFill>
                <a:latin typeface="Trebuchet MS"/>
                <a:cs typeface="Trebuchet MS"/>
              </a:rPr>
              <a:t>occur.</a:t>
            </a:r>
            <a:endParaRPr sz="1200" dirty="0">
              <a:latin typeface="Trebuchet MS"/>
              <a:cs typeface="Trebuchet MS"/>
            </a:endParaRPr>
          </a:p>
          <a:p>
            <a:pPr marL="567214" marR="197644" lvl="1" indent="-215265">
              <a:spcBef>
                <a:spcPts val="746"/>
              </a:spcBef>
              <a:buClr>
                <a:srgbClr val="90C225"/>
              </a:buClr>
              <a:buSzPct val="78125"/>
              <a:buFont typeface="Wingdings 3"/>
              <a:buChar char=""/>
              <a:tabLst>
                <a:tab pos="567214" algn="l"/>
              </a:tabLst>
            </a:pPr>
            <a:r>
              <a:rPr sz="1200" dirty="0">
                <a:solidFill>
                  <a:srgbClr val="404040"/>
                </a:solidFill>
                <a:latin typeface="Trebuchet MS"/>
                <a:cs typeface="Trebuchet MS"/>
              </a:rPr>
              <a:t>QoS</a:t>
            </a:r>
            <a:r>
              <a:rPr sz="1200" spc="-11" dirty="0">
                <a:solidFill>
                  <a:srgbClr val="404040"/>
                </a:solidFill>
                <a:latin typeface="Trebuchet MS"/>
                <a:cs typeface="Trebuchet MS"/>
              </a:rPr>
              <a:t> </a:t>
            </a:r>
            <a:r>
              <a:rPr sz="1200" dirty="0">
                <a:solidFill>
                  <a:srgbClr val="404040"/>
                </a:solidFill>
                <a:latin typeface="Trebuchet MS"/>
                <a:cs typeface="Trebuchet MS"/>
              </a:rPr>
              <a:t>1</a:t>
            </a:r>
            <a:r>
              <a:rPr sz="1200" spc="-34" dirty="0">
                <a:solidFill>
                  <a:srgbClr val="404040"/>
                </a:solidFill>
                <a:latin typeface="Trebuchet MS"/>
                <a:cs typeface="Trebuchet MS"/>
              </a:rPr>
              <a:t> </a:t>
            </a:r>
            <a:r>
              <a:rPr sz="1200" dirty="0">
                <a:solidFill>
                  <a:srgbClr val="404040"/>
                </a:solidFill>
                <a:latin typeface="Trebuchet MS"/>
                <a:cs typeface="Trebuchet MS"/>
              </a:rPr>
              <a:t>(At</a:t>
            </a:r>
            <a:r>
              <a:rPr sz="1200" spc="-19" dirty="0">
                <a:solidFill>
                  <a:srgbClr val="404040"/>
                </a:solidFill>
                <a:latin typeface="Trebuchet MS"/>
                <a:cs typeface="Trebuchet MS"/>
              </a:rPr>
              <a:t> </a:t>
            </a:r>
            <a:r>
              <a:rPr sz="1200" dirty="0">
                <a:solidFill>
                  <a:srgbClr val="404040"/>
                </a:solidFill>
                <a:latin typeface="Trebuchet MS"/>
                <a:cs typeface="Trebuchet MS"/>
              </a:rPr>
              <a:t>least</a:t>
            </a:r>
            <a:r>
              <a:rPr sz="1200" spc="-23" dirty="0">
                <a:solidFill>
                  <a:srgbClr val="404040"/>
                </a:solidFill>
                <a:latin typeface="Trebuchet MS"/>
                <a:cs typeface="Trebuchet MS"/>
              </a:rPr>
              <a:t> </a:t>
            </a:r>
            <a:r>
              <a:rPr sz="1200" dirty="0">
                <a:solidFill>
                  <a:srgbClr val="404040"/>
                </a:solidFill>
                <a:latin typeface="Trebuchet MS"/>
                <a:cs typeface="Trebuchet MS"/>
              </a:rPr>
              <a:t>once)</a:t>
            </a:r>
            <a:r>
              <a:rPr sz="1200" spc="-15" dirty="0">
                <a:solidFill>
                  <a:srgbClr val="404040"/>
                </a:solidFill>
                <a:latin typeface="Trebuchet MS"/>
                <a:cs typeface="Trebuchet MS"/>
              </a:rPr>
              <a:t> </a:t>
            </a:r>
            <a:r>
              <a:rPr sz="1200" dirty="0">
                <a:solidFill>
                  <a:srgbClr val="404040"/>
                </a:solidFill>
                <a:latin typeface="Trebuchet MS"/>
                <a:cs typeface="Trebuchet MS"/>
              </a:rPr>
              <a:t>-</a:t>
            </a:r>
            <a:r>
              <a:rPr sz="1200" spc="-23" dirty="0">
                <a:solidFill>
                  <a:srgbClr val="404040"/>
                </a:solidFill>
                <a:latin typeface="Trebuchet MS"/>
                <a:cs typeface="Trebuchet MS"/>
              </a:rPr>
              <a:t> </a:t>
            </a:r>
            <a:r>
              <a:rPr sz="1200" dirty="0">
                <a:solidFill>
                  <a:srgbClr val="404040"/>
                </a:solidFill>
                <a:latin typeface="Trebuchet MS"/>
                <a:cs typeface="Trebuchet MS"/>
              </a:rPr>
              <a:t>where</a:t>
            </a:r>
            <a:r>
              <a:rPr sz="1200" spc="-26" dirty="0">
                <a:solidFill>
                  <a:srgbClr val="404040"/>
                </a:solidFill>
                <a:latin typeface="Trebuchet MS"/>
                <a:cs typeface="Trebuchet MS"/>
              </a:rPr>
              <a:t> </a:t>
            </a:r>
            <a:r>
              <a:rPr sz="1200" dirty="0">
                <a:solidFill>
                  <a:srgbClr val="404040"/>
                </a:solidFill>
                <a:latin typeface="Trebuchet MS"/>
                <a:cs typeface="Trebuchet MS"/>
              </a:rPr>
              <a:t>messages</a:t>
            </a:r>
            <a:r>
              <a:rPr sz="1200" spc="-26" dirty="0">
                <a:solidFill>
                  <a:srgbClr val="404040"/>
                </a:solidFill>
                <a:latin typeface="Trebuchet MS"/>
                <a:cs typeface="Trebuchet MS"/>
              </a:rPr>
              <a:t> </a:t>
            </a:r>
            <a:r>
              <a:rPr sz="1200" dirty="0">
                <a:solidFill>
                  <a:srgbClr val="404040"/>
                </a:solidFill>
                <a:latin typeface="Trebuchet MS"/>
                <a:cs typeface="Trebuchet MS"/>
              </a:rPr>
              <a:t>are</a:t>
            </a:r>
            <a:r>
              <a:rPr sz="1200" spc="-30" dirty="0">
                <a:solidFill>
                  <a:srgbClr val="404040"/>
                </a:solidFill>
                <a:latin typeface="Trebuchet MS"/>
                <a:cs typeface="Trebuchet MS"/>
              </a:rPr>
              <a:t> </a:t>
            </a:r>
            <a:r>
              <a:rPr sz="1200" dirty="0">
                <a:solidFill>
                  <a:srgbClr val="404040"/>
                </a:solidFill>
                <a:latin typeface="Trebuchet MS"/>
                <a:cs typeface="Trebuchet MS"/>
              </a:rPr>
              <a:t>assured</a:t>
            </a:r>
            <a:r>
              <a:rPr sz="1200" spc="-30" dirty="0">
                <a:solidFill>
                  <a:srgbClr val="404040"/>
                </a:solidFill>
                <a:latin typeface="Trebuchet MS"/>
                <a:cs typeface="Trebuchet MS"/>
              </a:rPr>
              <a:t> </a:t>
            </a:r>
            <a:r>
              <a:rPr sz="1200" dirty="0">
                <a:solidFill>
                  <a:srgbClr val="404040"/>
                </a:solidFill>
                <a:latin typeface="Trebuchet MS"/>
                <a:cs typeface="Trebuchet MS"/>
              </a:rPr>
              <a:t>to</a:t>
            </a:r>
            <a:r>
              <a:rPr sz="1200" spc="-19" dirty="0">
                <a:solidFill>
                  <a:srgbClr val="404040"/>
                </a:solidFill>
                <a:latin typeface="Trebuchet MS"/>
                <a:cs typeface="Trebuchet MS"/>
              </a:rPr>
              <a:t> </a:t>
            </a:r>
            <a:r>
              <a:rPr sz="1200" dirty="0">
                <a:solidFill>
                  <a:srgbClr val="404040"/>
                </a:solidFill>
                <a:latin typeface="Trebuchet MS"/>
                <a:cs typeface="Trebuchet MS"/>
              </a:rPr>
              <a:t>arrive</a:t>
            </a:r>
            <a:r>
              <a:rPr sz="1200" spc="-23" dirty="0">
                <a:solidFill>
                  <a:srgbClr val="404040"/>
                </a:solidFill>
                <a:latin typeface="Trebuchet MS"/>
                <a:cs typeface="Trebuchet MS"/>
              </a:rPr>
              <a:t> </a:t>
            </a:r>
            <a:r>
              <a:rPr sz="1200" dirty="0">
                <a:solidFill>
                  <a:srgbClr val="404040"/>
                </a:solidFill>
                <a:latin typeface="Trebuchet MS"/>
                <a:cs typeface="Trebuchet MS"/>
              </a:rPr>
              <a:t>but</a:t>
            </a:r>
            <a:r>
              <a:rPr sz="1200" spc="-26" dirty="0">
                <a:solidFill>
                  <a:srgbClr val="404040"/>
                </a:solidFill>
                <a:latin typeface="Trebuchet MS"/>
                <a:cs typeface="Trebuchet MS"/>
              </a:rPr>
              <a:t> </a:t>
            </a:r>
            <a:r>
              <a:rPr sz="1200" dirty="0">
                <a:solidFill>
                  <a:srgbClr val="404040"/>
                </a:solidFill>
                <a:latin typeface="Trebuchet MS"/>
                <a:cs typeface="Trebuchet MS"/>
              </a:rPr>
              <a:t>duplicates</a:t>
            </a:r>
            <a:r>
              <a:rPr sz="1200" spc="-26" dirty="0">
                <a:solidFill>
                  <a:srgbClr val="404040"/>
                </a:solidFill>
                <a:latin typeface="Trebuchet MS"/>
                <a:cs typeface="Trebuchet MS"/>
              </a:rPr>
              <a:t> </a:t>
            </a:r>
            <a:r>
              <a:rPr sz="1200" spc="-19" dirty="0">
                <a:solidFill>
                  <a:srgbClr val="404040"/>
                </a:solidFill>
                <a:latin typeface="Trebuchet MS"/>
                <a:cs typeface="Trebuchet MS"/>
              </a:rPr>
              <a:t>can </a:t>
            </a:r>
            <a:r>
              <a:rPr sz="1200" spc="-8" dirty="0">
                <a:solidFill>
                  <a:srgbClr val="404040"/>
                </a:solidFill>
                <a:latin typeface="Trebuchet MS"/>
                <a:cs typeface="Trebuchet MS"/>
              </a:rPr>
              <a:t>occur.</a:t>
            </a:r>
            <a:endParaRPr sz="1200" dirty="0">
              <a:latin typeface="Trebuchet MS"/>
              <a:cs typeface="Trebuchet MS"/>
            </a:endParaRPr>
          </a:p>
          <a:p>
            <a:pPr marL="567214" lvl="1" indent="-214789">
              <a:spcBef>
                <a:spcPts val="758"/>
              </a:spcBef>
              <a:buClr>
                <a:srgbClr val="90C225"/>
              </a:buClr>
              <a:buSzPct val="78125"/>
              <a:buFont typeface="Wingdings 3"/>
              <a:buChar char=""/>
              <a:tabLst>
                <a:tab pos="567214" algn="l"/>
              </a:tabLst>
            </a:pPr>
            <a:r>
              <a:rPr sz="1200" dirty="0">
                <a:solidFill>
                  <a:srgbClr val="404040"/>
                </a:solidFill>
                <a:latin typeface="Trebuchet MS"/>
                <a:cs typeface="Trebuchet MS"/>
              </a:rPr>
              <a:t>QoS</a:t>
            </a:r>
            <a:r>
              <a:rPr sz="1200" spc="-11" dirty="0">
                <a:solidFill>
                  <a:srgbClr val="404040"/>
                </a:solidFill>
                <a:latin typeface="Trebuchet MS"/>
                <a:cs typeface="Trebuchet MS"/>
              </a:rPr>
              <a:t> </a:t>
            </a:r>
            <a:r>
              <a:rPr sz="1200" dirty="0">
                <a:solidFill>
                  <a:srgbClr val="404040"/>
                </a:solidFill>
                <a:latin typeface="Trebuchet MS"/>
                <a:cs typeface="Trebuchet MS"/>
              </a:rPr>
              <a:t>2</a:t>
            </a:r>
            <a:r>
              <a:rPr sz="1200" spc="-34" dirty="0">
                <a:solidFill>
                  <a:srgbClr val="404040"/>
                </a:solidFill>
                <a:latin typeface="Trebuchet MS"/>
                <a:cs typeface="Trebuchet MS"/>
              </a:rPr>
              <a:t> </a:t>
            </a:r>
            <a:r>
              <a:rPr sz="1200" dirty="0">
                <a:solidFill>
                  <a:srgbClr val="404040"/>
                </a:solidFill>
                <a:latin typeface="Trebuchet MS"/>
                <a:cs typeface="Trebuchet MS"/>
              </a:rPr>
              <a:t>(Exactly</a:t>
            </a:r>
            <a:r>
              <a:rPr sz="1200" spc="-23" dirty="0">
                <a:solidFill>
                  <a:srgbClr val="404040"/>
                </a:solidFill>
                <a:latin typeface="Trebuchet MS"/>
                <a:cs typeface="Trebuchet MS"/>
              </a:rPr>
              <a:t> </a:t>
            </a:r>
            <a:r>
              <a:rPr sz="1200" dirty="0">
                <a:solidFill>
                  <a:srgbClr val="404040"/>
                </a:solidFill>
                <a:latin typeface="Trebuchet MS"/>
                <a:cs typeface="Trebuchet MS"/>
              </a:rPr>
              <a:t>once)</a:t>
            </a:r>
            <a:r>
              <a:rPr sz="1200" spc="-15" dirty="0">
                <a:solidFill>
                  <a:srgbClr val="404040"/>
                </a:solidFill>
                <a:latin typeface="Trebuchet MS"/>
                <a:cs typeface="Trebuchet MS"/>
              </a:rPr>
              <a:t> </a:t>
            </a:r>
            <a:r>
              <a:rPr sz="1200" dirty="0">
                <a:solidFill>
                  <a:srgbClr val="404040"/>
                </a:solidFill>
                <a:latin typeface="Trebuchet MS"/>
                <a:cs typeface="Trebuchet MS"/>
              </a:rPr>
              <a:t>-</a:t>
            </a:r>
            <a:r>
              <a:rPr sz="1200" spc="-23" dirty="0">
                <a:solidFill>
                  <a:srgbClr val="404040"/>
                </a:solidFill>
                <a:latin typeface="Trebuchet MS"/>
                <a:cs typeface="Trebuchet MS"/>
              </a:rPr>
              <a:t> </a:t>
            </a:r>
            <a:r>
              <a:rPr sz="1200" dirty="0">
                <a:solidFill>
                  <a:srgbClr val="404040"/>
                </a:solidFill>
                <a:latin typeface="Trebuchet MS"/>
                <a:cs typeface="Trebuchet MS"/>
              </a:rPr>
              <a:t>where</a:t>
            </a:r>
            <a:r>
              <a:rPr sz="1200" spc="-26" dirty="0">
                <a:solidFill>
                  <a:srgbClr val="404040"/>
                </a:solidFill>
                <a:latin typeface="Trebuchet MS"/>
                <a:cs typeface="Trebuchet MS"/>
              </a:rPr>
              <a:t> </a:t>
            </a:r>
            <a:r>
              <a:rPr sz="1200" dirty="0">
                <a:solidFill>
                  <a:srgbClr val="404040"/>
                </a:solidFill>
                <a:latin typeface="Trebuchet MS"/>
                <a:cs typeface="Trebuchet MS"/>
              </a:rPr>
              <a:t>message</a:t>
            </a:r>
            <a:r>
              <a:rPr sz="1200" spc="-23" dirty="0">
                <a:solidFill>
                  <a:srgbClr val="404040"/>
                </a:solidFill>
                <a:latin typeface="Trebuchet MS"/>
                <a:cs typeface="Trebuchet MS"/>
              </a:rPr>
              <a:t> </a:t>
            </a:r>
            <a:r>
              <a:rPr sz="1200" dirty="0">
                <a:solidFill>
                  <a:srgbClr val="404040"/>
                </a:solidFill>
                <a:latin typeface="Trebuchet MS"/>
                <a:cs typeface="Trebuchet MS"/>
              </a:rPr>
              <a:t>are</a:t>
            </a:r>
            <a:r>
              <a:rPr sz="1200" spc="-30" dirty="0">
                <a:solidFill>
                  <a:srgbClr val="404040"/>
                </a:solidFill>
                <a:latin typeface="Trebuchet MS"/>
                <a:cs typeface="Trebuchet MS"/>
              </a:rPr>
              <a:t> </a:t>
            </a:r>
            <a:r>
              <a:rPr sz="1200" dirty="0">
                <a:solidFill>
                  <a:srgbClr val="404040"/>
                </a:solidFill>
                <a:latin typeface="Trebuchet MS"/>
                <a:cs typeface="Trebuchet MS"/>
              </a:rPr>
              <a:t>assured</a:t>
            </a:r>
            <a:r>
              <a:rPr sz="1200" spc="-26" dirty="0">
                <a:solidFill>
                  <a:srgbClr val="404040"/>
                </a:solidFill>
                <a:latin typeface="Trebuchet MS"/>
                <a:cs typeface="Trebuchet MS"/>
              </a:rPr>
              <a:t> </a:t>
            </a:r>
            <a:r>
              <a:rPr sz="1200" dirty="0">
                <a:solidFill>
                  <a:srgbClr val="404040"/>
                </a:solidFill>
                <a:latin typeface="Trebuchet MS"/>
                <a:cs typeface="Trebuchet MS"/>
              </a:rPr>
              <a:t>to</a:t>
            </a:r>
            <a:r>
              <a:rPr sz="1200" spc="-26" dirty="0">
                <a:solidFill>
                  <a:srgbClr val="404040"/>
                </a:solidFill>
                <a:latin typeface="Trebuchet MS"/>
                <a:cs typeface="Trebuchet MS"/>
              </a:rPr>
              <a:t> </a:t>
            </a:r>
            <a:r>
              <a:rPr sz="1200" dirty="0">
                <a:solidFill>
                  <a:srgbClr val="404040"/>
                </a:solidFill>
                <a:latin typeface="Trebuchet MS"/>
                <a:cs typeface="Trebuchet MS"/>
              </a:rPr>
              <a:t>arrive</a:t>
            </a:r>
            <a:r>
              <a:rPr sz="1200" spc="-11" dirty="0">
                <a:solidFill>
                  <a:srgbClr val="404040"/>
                </a:solidFill>
                <a:latin typeface="Trebuchet MS"/>
                <a:cs typeface="Trebuchet MS"/>
              </a:rPr>
              <a:t> </a:t>
            </a:r>
            <a:r>
              <a:rPr sz="1200" dirty="0">
                <a:solidFill>
                  <a:srgbClr val="404040"/>
                </a:solidFill>
                <a:latin typeface="Trebuchet MS"/>
                <a:cs typeface="Trebuchet MS"/>
              </a:rPr>
              <a:t>exactly</a:t>
            </a:r>
            <a:r>
              <a:rPr sz="1200" spc="-34" dirty="0">
                <a:solidFill>
                  <a:srgbClr val="404040"/>
                </a:solidFill>
                <a:latin typeface="Trebuchet MS"/>
                <a:cs typeface="Trebuchet MS"/>
              </a:rPr>
              <a:t> </a:t>
            </a:r>
            <a:r>
              <a:rPr sz="1200" spc="-8" dirty="0">
                <a:solidFill>
                  <a:srgbClr val="404040"/>
                </a:solidFill>
                <a:latin typeface="Trebuchet MS"/>
                <a:cs typeface="Trebuchet MS"/>
              </a:rPr>
              <a:t>once.</a:t>
            </a:r>
            <a:endParaRPr sz="1200" dirty="0">
              <a:latin typeface="Trebuchet MS"/>
              <a:cs typeface="Trebuchet MS"/>
            </a:endParaRPr>
          </a:p>
          <a:p>
            <a:pPr marL="266224" marR="636746" indent="-257175">
              <a:lnSpc>
                <a:spcPts val="2378"/>
              </a:lnSpc>
              <a:spcBef>
                <a:spcPts val="60"/>
              </a:spcBef>
              <a:buClr>
                <a:srgbClr val="90C225"/>
              </a:buClr>
              <a:buSzPct val="80555"/>
              <a:buFont typeface="Wingdings 3"/>
              <a:buChar char=""/>
              <a:tabLst>
                <a:tab pos="1228725" algn="l"/>
              </a:tabLst>
            </a:pPr>
            <a:r>
              <a:rPr sz="1350" dirty="0">
                <a:solidFill>
                  <a:srgbClr val="404040"/>
                </a:solidFill>
                <a:latin typeface="Trebuchet MS"/>
                <a:cs typeface="Trebuchet MS"/>
              </a:rPr>
              <a:t>There</a:t>
            </a:r>
            <a:r>
              <a:rPr sz="1350" spc="-26" dirty="0">
                <a:solidFill>
                  <a:srgbClr val="404040"/>
                </a:solidFill>
                <a:latin typeface="Trebuchet MS"/>
                <a:cs typeface="Trebuchet MS"/>
              </a:rPr>
              <a:t> </a:t>
            </a:r>
            <a:r>
              <a:rPr sz="1350" dirty="0">
                <a:solidFill>
                  <a:srgbClr val="404040"/>
                </a:solidFill>
                <a:latin typeface="Trebuchet MS"/>
                <a:cs typeface="Trebuchet MS"/>
              </a:rPr>
              <a:t>is</a:t>
            </a:r>
            <a:r>
              <a:rPr sz="1350" spc="-38" dirty="0">
                <a:solidFill>
                  <a:srgbClr val="404040"/>
                </a:solidFill>
                <a:latin typeface="Trebuchet MS"/>
                <a:cs typeface="Trebuchet MS"/>
              </a:rPr>
              <a:t> </a:t>
            </a:r>
            <a:r>
              <a:rPr sz="1350" dirty="0">
                <a:solidFill>
                  <a:srgbClr val="404040"/>
                </a:solidFill>
                <a:latin typeface="Trebuchet MS"/>
                <a:cs typeface="Trebuchet MS"/>
              </a:rPr>
              <a:t>a</a:t>
            </a:r>
            <a:r>
              <a:rPr sz="1350" spc="-30" dirty="0">
                <a:solidFill>
                  <a:srgbClr val="404040"/>
                </a:solidFill>
                <a:latin typeface="Trebuchet MS"/>
                <a:cs typeface="Trebuchet MS"/>
              </a:rPr>
              <a:t> </a:t>
            </a:r>
            <a:r>
              <a:rPr sz="1350" dirty="0">
                <a:solidFill>
                  <a:srgbClr val="404040"/>
                </a:solidFill>
                <a:latin typeface="Trebuchet MS"/>
                <a:cs typeface="Trebuchet MS"/>
              </a:rPr>
              <a:t>simple</a:t>
            </a:r>
            <a:r>
              <a:rPr sz="1350" spc="-41" dirty="0">
                <a:solidFill>
                  <a:srgbClr val="404040"/>
                </a:solidFill>
                <a:latin typeface="Trebuchet MS"/>
                <a:cs typeface="Trebuchet MS"/>
              </a:rPr>
              <a:t> </a:t>
            </a:r>
            <a:r>
              <a:rPr sz="1350" dirty="0">
                <a:solidFill>
                  <a:srgbClr val="404040"/>
                </a:solidFill>
                <a:latin typeface="Trebuchet MS"/>
                <a:cs typeface="Trebuchet MS"/>
              </a:rPr>
              <a:t>rule</a:t>
            </a:r>
            <a:r>
              <a:rPr sz="1350" spc="-34" dirty="0">
                <a:solidFill>
                  <a:srgbClr val="404040"/>
                </a:solidFill>
                <a:latin typeface="Trebuchet MS"/>
                <a:cs typeface="Trebuchet MS"/>
              </a:rPr>
              <a:t> </a:t>
            </a:r>
            <a:r>
              <a:rPr sz="1350" dirty="0">
                <a:solidFill>
                  <a:srgbClr val="404040"/>
                </a:solidFill>
                <a:latin typeface="Trebuchet MS"/>
                <a:cs typeface="Trebuchet MS"/>
              </a:rPr>
              <a:t>when</a:t>
            </a:r>
            <a:r>
              <a:rPr sz="1350" spc="-26" dirty="0">
                <a:solidFill>
                  <a:srgbClr val="404040"/>
                </a:solidFill>
                <a:latin typeface="Trebuchet MS"/>
                <a:cs typeface="Trebuchet MS"/>
              </a:rPr>
              <a:t> </a:t>
            </a:r>
            <a:r>
              <a:rPr sz="1350" dirty="0">
                <a:solidFill>
                  <a:srgbClr val="404040"/>
                </a:solidFill>
                <a:latin typeface="Trebuchet MS"/>
                <a:cs typeface="Trebuchet MS"/>
              </a:rPr>
              <a:t>considering</a:t>
            </a:r>
            <a:r>
              <a:rPr sz="1350" spc="-30" dirty="0">
                <a:solidFill>
                  <a:srgbClr val="404040"/>
                </a:solidFill>
                <a:latin typeface="Trebuchet MS"/>
                <a:cs typeface="Trebuchet MS"/>
              </a:rPr>
              <a:t> </a:t>
            </a:r>
            <a:r>
              <a:rPr sz="1350" dirty="0">
                <a:solidFill>
                  <a:srgbClr val="404040"/>
                </a:solidFill>
                <a:latin typeface="Trebuchet MS"/>
                <a:cs typeface="Trebuchet MS"/>
              </a:rPr>
              <a:t>performance</a:t>
            </a:r>
            <a:r>
              <a:rPr sz="1350" spc="-26" dirty="0">
                <a:solidFill>
                  <a:srgbClr val="404040"/>
                </a:solidFill>
                <a:latin typeface="Trebuchet MS"/>
                <a:cs typeface="Trebuchet MS"/>
              </a:rPr>
              <a:t> </a:t>
            </a:r>
            <a:r>
              <a:rPr sz="1350" dirty="0">
                <a:solidFill>
                  <a:srgbClr val="404040"/>
                </a:solidFill>
                <a:latin typeface="Trebuchet MS"/>
                <a:cs typeface="Trebuchet MS"/>
              </a:rPr>
              <a:t>impact</a:t>
            </a:r>
            <a:r>
              <a:rPr sz="1350" spc="-41" dirty="0">
                <a:solidFill>
                  <a:srgbClr val="404040"/>
                </a:solidFill>
                <a:latin typeface="Trebuchet MS"/>
                <a:cs typeface="Trebuchet MS"/>
              </a:rPr>
              <a:t> </a:t>
            </a:r>
            <a:r>
              <a:rPr sz="1350" dirty="0">
                <a:solidFill>
                  <a:srgbClr val="404040"/>
                </a:solidFill>
                <a:latin typeface="Trebuchet MS"/>
                <a:cs typeface="Trebuchet MS"/>
              </a:rPr>
              <a:t>of</a:t>
            </a:r>
            <a:r>
              <a:rPr sz="1350" spc="-8" dirty="0">
                <a:solidFill>
                  <a:srgbClr val="404040"/>
                </a:solidFill>
                <a:latin typeface="Trebuchet MS"/>
                <a:cs typeface="Trebuchet MS"/>
              </a:rPr>
              <a:t> </a:t>
            </a:r>
            <a:r>
              <a:rPr sz="1350" dirty="0">
                <a:solidFill>
                  <a:srgbClr val="404040"/>
                </a:solidFill>
                <a:latin typeface="Trebuchet MS"/>
                <a:cs typeface="Trebuchet MS"/>
              </a:rPr>
              <a:t>QoS</a:t>
            </a:r>
            <a:r>
              <a:rPr sz="1350" spc="-30" dirty="0">
                <a:solidFill>
                  <a:srgbClr val="404040"/>
                </a:solidFill>
                <a:latin typeface="Trebuchet MS"/>
                <a:cs typeface="Trebuchet MS"/>
              </a:rPr>
              <a:t> </a:t>
            </a:r>
            <a:r>
              <a:rPr sz="1350" spc="-38" dirty="0">
                <a:solidFill>
                  <a:srgbClr val="404040"/>
                </a:solidFill>
                <a:latin typeface="Trebuchet MS"/>
                <a:cs typeface="Trebuchet MS"/>
              </a:rPr>
              <a:t>: 	</a:t>
            </a:r>
            <a:r>
              <a:rPr sz="1350" dirty="0">
                <a:solidFill>
                  <a:srgbClr val="404040"/>
                </a:solidFill>
                <a:latin typeface="Trebuchet MS"/>
                <a:cs typeface="Trebuchet MS"/>
              </a:rPr>
              <a:t>“The</a:t>
            </a:r>
            <a:r>
              <a:rPr sz="1350" spc="-30" dirty="0">
                <a:solidFill>
                  <a:srgbClr val="404040"/>
                </a:solidFill>
                <a:latin typeface="Trebuchet MS"/>
                <a:cs typeface="Trebuchet MS"/>
              </a:rPr>
              <a:t> </a:t>
            </a:r>
            <a:r>
              <a:rPr sz="1350" dirty="0">
                <a:solidFill>
                  <a:srgbClr val="404040"/>
                </a:solidFill>
                <a:latin typeface="Trebuchet MS"/>
                <a:cs typeface="Trebuchet MS"/>
              </a:rPr>
              <a:t>higher</a:t>
            </a:r>
            <a:r>
              <a:rPr sz="1350" spc="-26" dirty="0">
                <a:solidFill>
                  <a:srgbClr val="404040"/>
                </a:solidFill>
                <a:latin typeface="Trebuchet MS"/>
                <a:cs typeface="Trebuchet MS"/>
              </a:rPr>
              <a:t> </a:t>
            </a:r>
            <a:r>
              <a:rPr sz="1350" dirty="0">
                <a:solidFill>
                  <a:srgbClr val="404040"/>
                </a:solidFill>
                <a:latin typeface="Trebuchet MS"/>
                <a:cs typeface="Trebuchet MS"/>
              </a:rPr>
              <a:t>the</a:t>
            </a:r>
            <a:r>
              <a:rPr sz="1350" spc="-23" dirty="0">
                <a:solidFill>
                  <a:srgbClr val="404040"/>
                </a:solidFill>
                <a:latin typeface="Trebuchet MS"/>
                <a:cs typeface="Trebuchet MS"/>
              </a:rPr>
              <a:t> </a:t>
            </a:r>
            <a:r>
              <a:rPr sz="1350" dirty="0">
                <a:solidFill>
                  <a:srgbClr val="404040"/>
                </a:solidFill>
                <a:latin typeface="Trebuchet MS"/>
                <a:cs typeface="Trebuchet MS"/>
              </a:rPr>
              <a:t>QoS,</a:t>
            </a:r>
            <a:r>
              <a:rPr sz="1350" spc="-34" dirty="0">
                <a:solidFill>
                  <a:srgbClr val="404040"/>
                </a:solidFill>
                <a:latin typeface="Trebuchet MS"/>
                <a:cs typeface="Trebuchet MS"/>
              </a:rPr>
              <a:t> </a:t>
            </a:r>
            <a:r>
              <a:rPr sz="1350" dirty="0">
                <a:solidFill>
                  <a:srgbClr val="404040"/>
                </a:solidFill>
                <a:latin typeface="Trebuchet MS"/>
                <a:cs typeface="Trebuchet MS"/>
              </a:rPr>
              <a:t>the</a:t>
            </a:r>
            <a:r>
              <a:rPr sz="1350" spc="-34" dirty="0">
                <a:solidFill>
                  <a:srgbClr val="404040"/>
                </a:solidFill>
                <a:latin typeface="Trebuchet MS"/>
                <a:cs typeface="Trebuchet MS"/>
              </a:rPr>
              <a:t> </a:t>
            </a:r>
            <a:r>
              <a:rPr sz="1350" dirty="0">
                <a:solidFill>
                  <a:srgbClr val="404040"/>
                </a:solidFill>
                <a:latin typeface="Trebuchet MS"/>
                <a:cs typeface="Trebuchet MS"/>
              </a:rPr>
              <a:t>lower</a:t>
            </a:r>
            <a:r>
              <a:rPr sz="1350" spc="-38" dirty="0">
                <a:solidFill>
                  <a:srgbClr val="404040"/>
                </a:solidFill>
                <a:latin typeface="Trebuchet MS"/>
                <a:cs typeface="Trebuchet MS"/>
              </a:rPr>
              <a:t> </a:t>
            </a:r>
            <a:r>
              <a:rPr sz="1350" dirty="0">
                <a:solidFill>
                  <a:srgbClr val="404040"/>
                </a:solidFill>
                <a:latin typeface="Trebuchet MS"/>
                <a:cs typeface="Trebuchet MS"/>
              </a:rPr>
              <a:t>the</a:t>
            </a:r>
            <a:r>
              <a:rPr sz="1350" spc="-26" dirty="0">
                <a:solidFill>
                  <a:srgbClr val="404040"/>
                </a:solidFill>
                <a:latin typeface="Trebuchet MS"/>
                <a:cs typeface="Trebuchet MS"/>
              </a:rPr>
              <a:t> </a:t>
            </a:r>
            <a:r>
              <a:rPr sz="1350" spc="-8" dirty="0">
                <a:solidFill>
                  <a:srgbClr val="404040"/>
                </a:solidFill>
                <a:latin typeface="Trebuchet MS"/>
                <a:cs typeface="Trebuchet MS"/>
              </a:rPr>
              <a:t>performance".</a:t>
            </a:r>
            <a:endParaRPr sz="1350" dirty="0">
              <a:latin typeface="Trebuchet MS"/>
              <a:cs typeface="Trebuchet MS"/>
            </a:endParaRPr>
          </a:p>
        </p:txBody>
      </p:sp>
    </p:spTree>
    <p:extLst>
      <p:ext uri="{BB962C8B-B14F-4D97-AF65-F5344CB8AC3E}">
        <p14:creationId xmlns:p14="http://schemas.microsoft.com/office/powerpoint/2010/main" val="28579936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Quality</a:t>
            </a:r>
            <a:r>
              <a:rPr spc="-53" dirty="0"/>
              <a:t> </a:t>
            </a:r>
            <a:r>
              <a:rPr dirty="0"/>
              <a:t>of</a:t>
            </a:r>
            <a:r>
              <a:rPr spc="-41" dirty="0"/>
              <a:t> </a:t>
            </a:r>
            <a:r>
              <a:rPr dirty="0"/>
              <a:t>Service</a:t>
            </a:r>
            <a:r>
              <a:rPr spc="-45" dirty="0"/>
              <a:t> </a:t>
            </a:r>
            <a:r>
              <a:rPr dirty="0"/>
              <a:t>(QoS)</a:t>
            </a:r>
            <a:r>
              <a:rPr spc="-30" dirty="0"/>
              <a:t> </a:t>
            </a:r>
            <a:r>
              <a:rPr dirty="0"/>
              <a:t>for</a:t>
            </a:r>
            <a:r>
              <a:rPr spc="-41" dirty="0"/>
              <a:t> </a:t>
            </a:r>
            <a:r>
              <a:rPr spc="-15" dirty="0"/>
              <a:t>MQTT</a:t>
            </a:r>
          </a:p>
        </p:txBody>
      </p:sp>
      <p:grpSp>
        <p:nvGrpSpPr>
          <p:cNvPr id="3" name="object 3"/>
          <p:cNvGrpSpPr/>
          <p:nvPr/>
        </p:nvGrpSpPr>
        <p:grpSpPr>
          <a:xfrm>
            <a:off x="842392" y="1019556"/>
            <a:ext cx="6848951" cy="4124325"/>
            <a:chOff x="1123188" y="1359408"/>
            <a:chExt cx="9131935" cy="5499100"/>
          </a:xfrm>
        </p:grpSpPr>
        <p:pic>
          <p:nvPicPr>
            <p:cNvPr id="4" name="object 4"/>
            <p:cNvPicPr/>
            <p:nvPr/>
          </p:nvPicPr>
          <p:blipFill>
            <a:blip r:embed="rId2" cstate="print"/>
            <a:stretch>
              <a:fillRect/>
            </a:stretch>
          </p:blipFill>
          <p:spPr>
            <a:xfrm>
              <a:off x="1123188" y="1359408"/>
              <a:ext cx="9131808" cy="5498592"/>
            </a:xfrm>
            <a:prstGeom prst="rect">
              <a:avLst/>
            </a:prstGeom>
          </p:spPr>
        </p:pic>
        <p:pic>
          <p:nvPicPr>
            <p:cNvPr id="5" name="object 5"/>
            <p:cNvPicPr/>
            <p:nvPr/>
          </p:nvPicPr>
          <p:blipFill>
            <a:blip r:embed="rId3" cstate="print"/>
            <a:stretch>
              <a:fillRect/>
            </a:stretch>
          </p:blipFill>
          <p:spPr>
            <a:xfrm>
              <a:off x="1318260" y="1554480"/>
              <a:ext cx="8543544" cy="5038344"/>
            </a:xfrm>
            <a:prstGeom prst="rect">
              <a:avLst/>
            </a:prstGeom>
          </p:spPr>
        </p:pic>
      </p:grpSp>
    </p:spTree>
    <p:extLst>
      <p:ext uri="{BB962C8B-B14F-4D97-AF65-F5344CB8AC3E}">
        <p14:creationId xmlns:p14="http://schemas.microsoft.com/office/powerpoint/2010/main" val="3182362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MQTT</a:t>
            </a:r>
            <a:r>
              <a:rPr spc="-64" dirty="0"/>
              <a:t> </a:t>
            </a:r>
            <a:r>
              <a:rPr dirty="0"/>
              <a:t>Clients</a:t>
            </a:r>
            <a:r>
              <a:rPr spc="-11" dirty="0"/>
              <a:t> </a:t>
            </a:r>
            <a:r>
              <a:rPr dirty="0"/>
              <a:t>and</a:t>
            </a:r>
            <a:r>
              <a:rPr spc="-161" dirty="0"/>
              <a:t> </a:t>
            </a:r>
            <a:r>
              <a:rPr spc="-15" dirty="0"/>
              <a:t>APIs</a:t>
            </a:r>
          </a:p>
        </p:txBody>
      </p:sp>
      <p:sp>
        <p:nvSpPr>
          <p:cNvPr id="3" name="object 3"/>
          <p:cNvSpPr txBox="1"/>
          <p:nvPr/>
        </p:nvSpPr>
        <p:spPr>
          <a:xfrm>
            <a:off x="567231" y="1329405"/>
            <a:ext cx="8262869" cy="2739083"/>
          </a:xfrm>
          <a:prstGeom prst="rect">
            <a:avLst/>
          </a:prstGeom>
        </p:spPr>
        <p:txBody>
          <a:bodyPr vert="horz" wrap="square" lIns="0" tIns="9525" rIns="0" bIns="0" rtlCol="0">
            <a:spAutoFit/>
          </a:bodyPr>
          <a:lstStyle/>
          <a:p>
            <a:pPr marL="266700" marR="83820" indent="-257175">
              <a:lnSpc>
                <a:spcPct val="120000"/>
              </a:lnSpc>
              <a:spcBef>
                <a:spcPts val="75"/>
              </a:spcBef>
              <a:buClr>
                <a:srgbClr val="90C225"/>
              </a:buClr>
              <a:buSzPct val="80555"/>
              <a:buFont typeface="Wingdings 3"/>
              <a:buChar char=""/>
              <a:tabLst>
                <a:tab pos="266700" algn="l"/>
              </a:tabLst>
            </a:pPr>
            <a:r>
              <a:rPr sz="1350" spc="-45" dirty="0">
                <a:solidFill>
                  <a:srgbClr val="404040"/>
                </a:solidFill>
                <a:latin typeface="Trebuchet MS"/>
                <a:cs typeface="Trebuchet MS"/>
              </a:rPr>
              <a:t>You</a:t>
            </a:r>
            <a:r>
              <a:rPr sz="1350" spc="-41" dirty="0">
                <a:solidFill>
                  <a:srgbClr val="404040"/>
                </a:solidFill>
                <a:latin typeface="Trebuchet MS"/>
                <a:cs typeface="Trebuchet MS"/>
              </a:rPr>
              <a:t> </a:t>
            </a:r>
            <a:r>
              <a:rPr sz="1350" dirty="0">
                <a:solidFill>
                  <a:srgbClr val="404040"/>
                </a:solidFill>
                <a:latin typeface="Trebuchet MS"/>
                <a:cs typeface="Trebuchet MS"/>
              </a:rPr>
              <a:t>can</a:t>
            </a:r>
            <a:r>
              <a:rPr sz="1350" spc="-26" dirty="0">
                <a:solidFill>
                  <a:srgbClr val="404040"/>
                </a:solidFill>
                <a:latin typeface="Trebuchet MS"/>
                <a:cs typeface="Trebuchet MS"/>
              </a:rPr>
              <a:t> </a:t>
            </a:r>
            <a:r>
              <a:rPr sz="1350" dirty="0">
                <a:solidFill>
                  <a:srgbClr val="404040"/>
                </a:solidFill>
                <a:latin typeface="Trebuchet MS"/>
                <a:cs typeface="Trebuchet MS"/>
              </a:rPr>
              <a:t>develop</a:t>
            </a:r>
            <a:r>
              <a:rPr sz="1350" spc="-30" dirty="0">
                <a:solidFill>
                  <a:srgbClr val="404040"/>
                </a:solidFill>
                <a:latin typeface="Trebuchet MS"/>
                <a:cs typeface="Trebuchet MS"/>
              </a:rPr>
              <a:t> </a:t>
            </a:r>
            <a:r>
              <a:rPr sz="1350" dirty="0">
                <a:solidFill>
                  <a:srgbClr val="404040"/>
                </a:solidFill>
                <a:latin typeface="Trebuchet MS"/>
                <a:cs typeface="Trebuchet MS"/>
              </a:rPr>
              <a:t>an</a:t>
            </a:r>
            <a:r>
              <a:rPr sz="1350" spc="-30" dirty="0">
                <a:solidFill>
                  <a:srgbClr val="404040"/>
                </a:solidFill>
                <a:latin typeface="Trebuchet MS"/>
                <a:cs typeface="Trebuchet MS"/>
              </a:rPr>
              <a:t> </a:t>
            </a:r>
            <a:r>
              <a:rPr sz="1350" dirty="0">
                <a:solidFill>
                  <a:srgbClr val="404040"/>
                </a:solidFill>
                <a:latin typeface="Trebuchet MS"/>
                <a:cs typeface="Trebuchet MS"/>
              </a:rPr>
              <a:t>MQTT</a:t>
            </a:r>
            <a:r>
              <a:rPr sz="1350" spc="-53" dirty="0">
                <a:solidFill>
                  <a:srgbClr val="404040"/>
                </a:solidFill>
                <a:latin typeface="Trebuchet MS"/>
                <a:cs typeface="Trebuchet MS"/>
              </a:rPr>
              <a:t> </a:t>
            </a:r>
            <a:r>
              <a:rPr sz="1350" dirty="0">
                <a:solidFill>
                  <a:srgbClr val="404040"/>
                </a:solidFill>
                <a:latin typeface="Trebuchet MS"/>
                <a:cs typeface="Trebuchet MS"/>
              </a:rPr>
              <a:t>client</a:t>
            </a:r>
            <a:r>
              <a:rPr sz="1350" spc="-38" dirty="0">
                <a:solidFill>
                  <a:srgbClr val="404040"/>
                </a:solidFill>
                <a:latin typeface="Trebuchet MS"/>
                <a:cs typeface="Trebuchet MS"/>
              </a:rPr>
              <a:t> </a:t>
            </a:r>
            <a:r>
              <a:rPr sz="1350" dirty="0">
                <a:solidFill>
                  <a:srgbClr val="404040"/>
                </a:solidFill>
                <a:latin typeface="Trebuchet MS"/>
                <a:cs typeface="Trebuchet MS"/>
              </a:rPr>
              <a:t>application</a:t>
            </a:r>
            <a:r>
              <a:rPr sz="1350" spc="-38" dirty="0">
                <a:solidFill>
                  <a:srgbClr val="404040"/>
                </a:solidFill>
                <a:latin typeface="Trebuchet MS"/>
                <a:cs typeface="Trebuchet MS"/>
              </a:rPr>
              <a:t> </a:t>
            </a:r>
            <a:r>
              <a:rPr sz="1350" dirty="0">
                <a:solidFill>
                  <a:srgbClr val="404040"/>
                </a:solidFill>
                <a:latin typeface="Trebuchet MS"/>
                <a:cs typeface="Trebuchet MS"/>
              </a:rPr>
              <a:t>by</a:t>
            </a:r>
            <a:r>
              <a:rPr sz="1350" spc="-41" dirty="0">
                <a:solidFill>
                  <a:srgbClr val="404040"/>
                </a:solidFill>
                <a:latin typeface="Trebuchet MS"/>
                <a:cs typeface="Trebuchet MS"/>
              </a:rPr>
              <a:t> </a:t>
            </a:r>
            <a:r>
              <a:rPr sz="1350" dirty="0">
                <a:solidFill>
                  <a:srgbClr val="404040"/>
                </a:solidFill>
                <a:latin typeface="Trebuchet MS"/>
                <a:cs typeface="Trebuchet MS"/>
              </a:rPr>
              <a:t>programming</a:t>
            </a:r>
            <a:r>
              <a:rPr sz="1350" spc="-26" dirty="0">
                <a:solidFill>
                  <a:srgbClr val="404040"/>
                </a:solidFill>
                <a:latin typeface="Trebuchet MS"/>
                <a:cs typeface="Trebuchet MS"/>
              </a:rPr>
              <a:t> </a:t>
            </a:r>
            <a:r>
              <a:rPr sz="1350" dirty="0">
                <a:solidFill>
                  <a:srgbClr val="404040"/>
                </a:solidFill>
                <a:latin typeface="Trebuchet MS"/>
                <a:cs typeface="Trebuchet MS"/>
              </a:rPr>
              <a:t>directly</a:t>
            </a:r>
            <a:r>
              <a:rPr sz="1350" spc="-41" dirty="0">
                <a:solidFill>
                  <a:srgbClr val="404040"/>
                </a:solidFill>
                <a:latin typeface="Trebuchet MS"/>
                <a:cs typeface="Trebuchet MS"/>
              </a:rPr>
              <a:t> </a:t>
            </a:r>
            <a:r>
              <a:rPr sz="1350" dirty="0">
                <a:solidFill>
                  <a:srgbClr val="404040"/>
                </a:solidFill>
                <a:latin typeface="Trebuchet MS"/>
                <a:cs typeface="Trebuchet MS"/>
              </a:rPr>
              <a:t>to</a:t>
            </a:r>
            <a:r>
              <a:rPr sz="1350" spc="-41" dirty="0">
                <a:solidFill>
                  <a:srgbClr val="404040"/>
                </a:solidFill>
                <a:latin typeface="Trebuchet MS"/>
                <a:cs typeface="Trebuchet MS"/>
              </a:rPr>
              <a:t> </a:t>
            </a:r>
            <a:r>
              <a:rPr sz="1350" spc="-19" dirty="0">
                <a:solidFill>
                  <a:srgbClr val="404040"/>
                </a:solidFill>
                <a:latin typeface="Trebuchet MS"/>
                <a:cs typeface="Trebuchet MS"/>
              </a:rPr>
              <a:t>the </a:t>
            </a:r>
            <a:r>
              <a:rPr sz="1350" dirty="0">
                <a:solidFill>
                  <a:srgbClr val="404040"/>
                </a:solidFill>
                <a:latin typeface="Trebuchet MS"/>
                <a:cs typeface="Trebuchet MS"/>
              </a:rPr>
              <a:t>MQTT</a:t>
            </a:r>
            <a:r>
              <a:rPr sz="1350" spc="-53" dirty="0">
                <a:solidFill>
                  <a:srgbClr val="404040"/>
                </a:solidFill>
                <a:latin typeface="Trebuchet MS"/>
                <a:cs typeface="Trebuchet MS"/>
              </a:rPr>
              <a:t> </a:t>
            </a:r>
            <a:r>
              <a:rPr sz="1350" dirty="0">
                <a:solidFill>
                  <a:srgbClr val="404040"/>
                </a:solidFill>
                <a:latin typeface="Trebuchet MS"/>
                <a:cs typeface="Trebuchet MS"/>
              </a:rPr>
              <a:t>protocol</a:t>
            </a:r>
            <a:r>
              <a:rPr sz="1350" spc="-30" dirty="0">
                <a:solidFill>
                  <a:srgbClr val="404040"/>
                </a:solidFill>
                <a:latin typeface="Trebuchet MS"/>
                <a:cs typeface="Trebuchet MS"/>
              </a:rPr>
              <a:t> </a:t>
            </a:r>
            <a:r>
              <a:rPr sz="1350" dirty="0">
                <a:solidFill>
                  <a:srgbClr val="404040"/>
                </a:solidFill>
                <a:latin typeface="Trebuchet MS"/>
                <a:cs typeface="Trebuchet MS"/>
              </a:rPr>
              <a:t>specification</a:t>
            </a:r>
            <a:r>
              <a:rPr sz="1350" spc="-38" dirty="0">
                <a:solidFill>
                  <a:srgbClr val="404040"/>
                </a:solidFill>
                <a:latin typeface="Trebuchet MS"/>
                <a:cs typeface="Trebuchet MS"/>
              </a:rPr>
              <a:t> </a:t>
            </a:r>
            <a:r>
              <a:rPr sz="1350" dirty="0">
                <a:solidFill>
                  <a:srgbClr val="404040"/>
                </a:solidFill>
                <a:latin typeface="Trebuchet MS"/>
                <a:cs typeface="Trebuchet MS"/>
              </a:rPr>
              <a:t>……</a:t>
            </a:r>
            <a:r>
              <a:rPr sz="1350" spc="-34" dirty="0">
                <a:solidFill>
                  <a:srgbClr val="404040"/>
                </a:solidFill>
                <a:latin typeface="Trebuchet MS"/>
                <a:cs typeface="Trebuchet MS"/>
              </a:rPr>
              <a:t> </a:t>
            </a:r>
            <a:r>
              <a:rPr sz="1350" dirty="0">
                <a:solidFill>
                  <a:srgbClr val="404040"/>
                </a:solidFill>
                <a:latin typeface="Trebuchet MS"/>
                <a:cs typeface="Trebuchet MS"/>
              </a:rPr>
              <a:t>however</a:t>
            </a:r>
            <a:r>
              <a:rPr sz="1350" spc="-15" dirty="0">
                <a:solidFill>
                  <a:srgbClr val="404040"/>
                </a:solidFill>
                <a:latin typeface="Trebuchet MS"/>
                <a:cs typeface="Trebuchet MS"/>
              </a:rPr>
              <a:t> </a:t>
            </a:r>
            <a:r>
              <a:rPr sz="1350" dirty="0">
                <a:solidFill>
                  <a:srgbClr val="404040"/>
                </a:solidFill>
                <a:latin typeface="Trebuchet MS"/>
                <a:cs typeface="Trebuchet MS"/>
              </a:rPr>
              <a:t>it</a:t>
            </a:r>
            <a:r>
              <a:rPr sz="1350" spc="-34" dirty="0">
                <a:solidFill>
                  <a:srgbClr val="404040"/>
                </a:solidFill>
                <a:latin typeface="Trebuchet MS"/>
                <a:cs typeface="Trebuchet MS"/>
              </a:rPr>
              <a:t> </a:t>
            </a:r>
            <a:r>
              <a:rPr sz="1350" dirty="0">
                <a:solidFill>
                  <a:srgbClr val="404040"/>
                </a:solidFill>
                <a:latin typeface="Trebuchet MS"/>
                <a:cs typeface="Trebuchet MS"/>
              </a:rPr>
              <a:t>is</a:t>
            </a:r>
            <a:r>
              <a:rPr sz="1350" spc="-38" dirty="0">
                <a:solidFill>
                  <a:srgbClr val="404040"/>
                </a:solidFill>
                <a:latin typeface="Trebuchet MS"/>
                <a:cs typeface="Trebuchet MS"/>
              </a:rPr>
              <a:t> </a:t>
            </a:r>
            <a:r>
              <a:rPr sz="1350" dirty="0">
                <a:solidFill>
                  <a:srgbClr val="404040"/>
                </a:solidFill>
                <a:latin typeface="Trebuchet MS"/>
                <a:cs typeface="Trebuchet MS"/>
              </a:rPr>
              <a:t>more</a:t>
            </a:r>
            <a:r>
              <a:rPr sz="1350" spc="-30" dirty="0">
                <a:solidFill>
                  <a:srgbClr val="404040"/>
                </a:solidFill>
                <a:latin typeface="Trebuchet MS"/>
                <a:cs typeface="Trebuchet MS"/>
              </a:rPr>
              <a:t> </a:t>
            </a:r>
            <a:r>
              <a:rPr sz="1350" dirty="0">
                <a:solidFill>
                  <a:srgbClr val="404040"/>
                </a:solidFill>
                <a:latin typeface="Trebuchet MS"/>
                <a:cs typeface="Trebuchet MS"/>
              </a:rPr>
              <a:t>convenient</a:t>
            </a:r>
            <a:r>
              <a:rPr sz="1350" spc="-11" dirty="0">
                <a:solidFill>
                  <a:srgbClr val="404040"/>
                </a:solidFill>
                <a:latin typeface="Trebuchet MS"/>
                <a:cs typeface="Trebuchet MS"/>
              </a:rPr>
              <a:t> </a:t>
            </a:r>
            <a:r>
              <a:rPr sz="1350" dirty="0">
                <a:solidFill>
                  <a:srgbClr val="404040"/>
                </a:solidFill>
                <a:latin typeface="Trebuchet MS"/>
                <a:cs typeface="Trebuchet MS"/>
              </a:rPr>
              <a:t>to</a:t>
            </a:r>
            <a:r>
              <a:rPr sz="1350" spc="-41" dirty="0">
                <a:solidFill>
                  <a:srgbClr val="404040"/>
                </a:solidFill>
                <a:latin typeface="Trebuchet MS"/>
                <a:cs typeface="Trebuchet MS"/>
              </a:rPr>
              <a:t> </a:t>
            </a:r>
            <a:r>
              <a:rPr sz="1350" dirty="0">
                <a:solidFill>
                  <a:srgbClr val="404040"/>
                </a:solidFill>
                <a:latin typeface="Trebuchet MS"/>
                <a:cs typeface="Trebuchet MS"/>
              </a:rPr>
              <a:t>use</a:t>
            </a:r>
            <a:r>
              <a:rPr sz="1350" spc="-26" dirty="0">
                <a:solidFill>
                  <a:srgbClr val="404040"/>
                </a:solidFill>
                <a:latin typeface="Trebuchet MS"/>
                <a:cs typeface="Trebuchet MS"/>
              </a:rPr>
              <a:t> </a:t>
            </a:r>
            <a:r>
              <a:rPr sz="1350" spc="-38" dirty="0">
                <a:solidFill>
                  <a:srgbClr val="404040"/>
                </a:solidFill>
                <a:latin typeface="Trebuchet MS"/>
                <a:cs typeface="Trebuchet MS"/>
              </a:rPr>
              <a:t>a </a:t>
            </a:r>
            <a:r>
              <a:rPr sz="1350" dirty="0">
                <a:solidFill>
                  <a:srgbClr val="404040"/>
                </a:solidFill>
                <a:latin typeface="Trebuchet MS"/>
                <a:cs typeface="Trebuchet MS"/>
              </a:rPr>
              <a:t>prebuilt</a:t>
            </a:r>
            <a:r>
              <a:rPr sz="1350" spc="-60" dirty="0">
                <a:solidFill>
                  <a:srgbClr val="404040"/>
                </a:solidFill>
                <a:latin typeface="Trebuchet MS"/>
                <a:cs typeface="Trebuchet MS"/>
              </a:rPr>
              <a:t> </a:t>
            </a:r>
            <a:r>
              <a:rPr sz="1350" spc="-8" dirty="0">
                <a:solidFill>
                  <a:srgbClr val="404040"/>
                </a:solidFill>
                <a:latin typeface="Trebuchet MS"/>
                <a:cs typeface="Trebuchet MS"/>
              </a:rPr>
              <a:t>client</a:t>
            </a:r>
            <a:endParaRPr sz="1350" dirty="0">
              <a:latin typeface="Trebuchet MS"/>
              <a:cs typeface="Trebuchet MS"/>
            </a:endParaRPr>
          </a:p>
          <a:p>
            <a:pPr marL="266224" indent="-256699">
              <a:spcBef>
                <a:spcPts val="1073"/>
              </a:spcBef>
              <a:buClr>
                <a:srgbClr val="90C225"/>
              </a:buClr>
              <a:buSzPct val="80555"/>
              <a:buFont typeface="Wingdings 3"/>
              <a:buChar char=""/>
              <a:tabLst>
                <a:tab pos="266224" algn="l"/>
              </a:tabLst>
            </a:pPr>
            <a:r>
              <a:rPr sz="1350" dirty="0">
                <a:solidFill>
                  <a:srgbClr val="404040"/>
                </a:solidFill>
                <a:latin typeface="Trebuchet MS"/>
                <a:cs typeface="Trebuchet MS"/>
              </a:rPr>
              <a:t>Open</a:t>
            </a:r>
            <a:r>
              <a:rPr sz="1350" spc="-45" dirty="0">
                <a:solidFill>
                  <a:srgbClr val="404040"/>
                </a:solidFill>
                <a:latin typeface="Trebuchet MS"/>
                <a:cs typeface="Trebuchet MS"/>
              </a:rPr>
              <a:t> </a:t>
            </a:r>
            <a:r>
              <a:rPr sz="1350" dirty="0">
                <a:solidFill>
                  <a:srgbClr val="404040"/>
                </a:solidFill>
                <a:latin typeface="Trebuchet MS"/>
                <a:cs typeface="Trebuchet MS"/>
              </a:rPr>
              <a:t>Source</a:t>
            </a:r>
            <a:r>
              <a:rPr sz="1350" spc="-45" dirty="0">
                <a:solidFill>
                  <a:srgbClr val="404040"/>
                </a:solidFill>
                <a:latin typeface="Trebuchet MS"/>
                <a:cs typeface="Trebuchet MS"/>
              </a:rPr>
              <a:t> </a:t>
            </a:r>
            <a:r>
              <a:rPr sz="1350" dirty="0">
                <a:solidFill>
                  <a:srgbClr val="404040"/>
                </a:solidFill>
                <a:latin typeface="Trebuchet MS"/>
                <a:cs typeface="Trebuchet MS"/>
              </a:rPr>
              <a:t>clients</a:t>
            </a:r>
            <a:r>
              <a:rPr sz="1350" spc="-45" dirty="0">
                <a:solidFill>
                  <a:srgbClr val="404040"/>
                </a:solidFill>
                <a:latin typeface="Trebuchet MS"/>
                <a:cs typeface="Trebuchet MS"/>
              </a:rPr>
              <a:t> </a:t>
            </a:r>
            <a:r>
              <a:rPr sz="1350" dirty="0">
                <a:solidFill>
                  <a:srgbClr val="404040"/>
                </a:solidFill>
                <a:latin typeface="Trebuchet MS"/>
                <a:cs typeface="Trebuchet MS"/>
              </a:rPr>
              <a:t>available</a:t>
            </a:r>
            <a:r>
              <a:rPr sz="1350" spc="-45" dirty="0">
                <a:solidFill>
                  <a:srgbClr val="404040"/>
                </a:solidFill>
                <a:latin typeface="Trebuchet MS"/>
                <a:cs typeface="Trebuchet MS"/>
              </a:rPr>
              <a:t> </a:t>
            </a:r>
            <a:r>
              <a:rPr sz="1350" dirty="0">
                <a:solidFill>
                  <a:srgbClr val="404040"/>
                </a:solidFill>
                <a:latin typeface="Trebuchet MS"/>
                <a:cs typeface="Trebuchet MS"/>
              </a:rPr>
              <a:t>in</a:t>
            </a:r>
            <a:r>
              <a:rPr sz="1350" spc="-45" dirty="0">
                <a:solidFill>
                  <a:srgbClr val="404040"/>
                </a:solidFill>
                <a:latin typeface="Trebuchet MS"/>
                <a:cs typeface="Trebuchet MS"/>
              </a:rPr>
              <a:t> </a:t>
            </a:r>
            <a:r>
              <a:rPr sz="1350" dirty="0">
                <a:solidFill>
                  <a:srgbClr val="404040"/>
                </a:solidFill>
                <a:latin typeface="Trebuchet MS"/>
                <a:cs typeface="Trebuchet MS"/>
              </a:rPr>
              <a:t>Eclipse</a:t>
            </a:r>
            <a:r>
              <a:rPr sz="1350" spc="-56" dirty="0">
                <a:solidFill>
                  <a:srgbClr val="404040"/>
                </a:solidFill>
                <a:latin typeface="Trebuchet MS"/>
                <a:cs typeface="Trebuchet MS"/>
              </a:rPr>
              <a:t> </a:t>
            </a:r>
            <a:r>
              <a:rPr sz="1350" dirty="0">
                <a:solidFill>
                  <a:srgbClr val="404040"/>
                </a:solidFill>
                <a:latin typeface="Trebuchet MS"/>
                <a:cs typeface="Trebuchet MS"/>
              </a:rPr>
              <a:t>Paho</a:t>
            </a:r>
            <a:r>
              <a:rPr sz="1350" spc="-45" dirty="0">
                <a:solidFill>
                  <a:srgbClr val="404040"/>
                </a:solidFill>
                <a:latin typeface="Trebuchet MS"/>
                <a:cs typeface="Trebuchet MS"/>
              </a:rPr>
              <a:t> </a:t>
            </a:r>
            <a:r>
              <a:rPr sz="1350" spc="-8" dirty="0">
                <a:solidFill>
                  <a:srgbClr val="404040"/>
                </a:solidFill>
                <a:latin typeface="Trebuchet MS"/>
                <a:cs typeface="Trebuchet MS"/>
              </a:rPr>
              <a:t>project</a:t>
            </a:r>
            <a:endParaRPr sz="1350" dirty="0">
              <a:latin typeface="Trebuchet MS"/>
              <a:cs typeface="Trebuchet MS"/>
            </a:endParaRPr>
          </a:p>
          <a:p>
            <a:pPr marL="567214" lvl="1" indent="-214789">
              <a:spcBef>
                <a:spcPts val="1065"/>
              </a:spcBef>
              <a:buClr>
                <a:srgbClr val="90C225"/>
              </a:buClr>
              <a:buSzPct val="78125"/>
              <a:buFont typeface="Wingdings 3"/>
              <a:buChar char=""/>
              <a:tabLst>
                <a:tab pos="567214" algn="l"/>
              </a:tabLst>
            </a:pPr>
            <a:r>
              <a:rPr sz="1200" dirty="0">
                <a:solidFill>
                  <a:srgbClr val="404040"/>
                </a:solidFill>
                <a:latin typeface="Trebuchet MS"/>
                <a:cs typeface="Trebuchet MS"/>
              </a:rPr>
              <a:t>C,</a:t>
            </a:r>
            <a:r>
              <a:rPr sz="1200" spc="-30" dirty="0">
                <a:solidFill>
                  <a:srgbClr val="404040"/>
                </a:solidFill>
                <a:latin typeface="Trebuchet MS"/>
                <a:cs typeface="Trebuchet MS"/>
              </a:rPr>
              <a:t> </a:t>
            </a:r>
            <a:r>
              <a:rPr sz="1200" dirty="0">
                <a:solidFill>
                  <a:srgbClr val="404040"/>
                </a:solidFill>
                <a:latin typeface="Trebuchet MS"/>
                <a:cs typeface="Trebuchet MS"/>
              </a:rPr>
              <a:t>C++,</a:t>
            </a:r>
            <a:r>
              <a:rPr sz="1200" spc="-38" dirty="0">
                <a:solidFill>
                  <a:srgbClr val="404040"/>
                </a:solidFill>
                <a:latin typeface="Trebuchet MS"/>
                <a:cs typeface="Trebuchet MS"/>
              </a:rPr>
              <a:t> </a:t>
            </a:r>
            <a:r>
              <a:rPr sz="1200" dirty="0">
                <a:solidFill>
                  <a:srgbClr val="404040"/>
                </a:solidFill>
                <a:latin typeface="Trebuchet MS"/>
                <a:cs typeface="Trebuchet MS"/>
              </a:rPr>
              <a:t>Java,</a:t>
            </a:r>
            <a:r>
              <a:rPr sz="1200" spc="-34" dirty="0">
                <a:solidFill>
                  <a:srgbClr val="404040"/>
                </a:solidFill>
                <a:latin typeface="Trebuchet MS"/>
                <a:cs typeface="Trebuchet MS"/>
              </a:rPr>
              <a:t> </a:t>
            </a:r>
            <a:r>
              <a:rPr sz="1200" dirty="0">
                <a:solidFill>
                  <a:srgbClr val="404040"/>
                </a:solidFill>
                <a:latin typeface="Trebuchet MS"/>
                <a:cs typeface="Trebuchet MS"/>
              </a:rPr>
              <a:t>JavaScript,</a:t>
            </a:r>
            <a:r>
              <a:rPr sz="1200" spc="-4" dirty="0">
                <a:solidFill>
                  <a:srgbClr val="404040"/>
                </a:solidFill>
                <a:latin typeface="Trebuchet MS"/>
                <a:cs typeface="Trebuchet MS"/>
              </a:rPr>
              <a:t> </a:t>
            </a:r>
            <a:r>
              <a:rPr sz="1200" dirty="0">
                <a:solidFill>
                  <a:srgbClr val="404040"/>
                </a:solidFill>
                <a:latin typeface="Trebuchet MS"/>
                <a:cs typeface="Trebuchet MS"/>
              </a:rPr>
              <a:t>Lua,</a:t>
            </a:r>
            <a:r>
              <a:rPr sz="1200" spc="-26" dirty="0">
                <a:solidFill>
                  <a:srgbClr val="404040"/>
                </a:solidFill>
                <a:latin typeface="Trebuchet MS"/>
                <a:cs typeface="Trebuchet MS"/>
              </a:rPr>
              <a:t> </a:t>
            </a:r>
            <a:r>
              <a:rPr sz="1200" dirty="0">
                <a:solidFill>
                  <a:srgbClr val="404040"/>
                </a:solidFill>
                <a:latin typeface="Trebuchet MS"/>
                <a:cs typeface="Trebuchet MS"/>
              </a:rPr>
              <a:t>Python</a:t>
            </a:r>
            <a:r>
              <a:rPr sz="1200" spc="-30" dirty="0">
                <a:solidFill>
                  <a:srgbClr val="404040"/>
                </a:solidFill>
                <a:latin typeface="Trebuchet MS"/>
                <a:cs typeface="Trebuchet MS"/>
              </a:rPr>
              <a:t> </a:t>
            </a:r>
            <a:r>
              <a:rPr sz="1200" dirty="0">
                <a:solidFill>
                  <a:srgbClr val="404040"/>
                </a:solidFill>
                <a:latin typeface="Trebuchet MS"/>
                <a:cs typeface="Trebuchet MS"/>
              </a:rPr>
              <a:t>and</a:t>
            </a:r>
            <a:r>
              <a:rPr sz="1200" spc="-38" dirty="0">
                <a:solidFill>
                  <a:srgbClr val="404040"/>
                </a:solidFill>
                <a:latin typeface="Trebuchet MS"/>
                <a:cs typeface="Trebuchet MS"/>
              </a:rPr>
              <a:t> </a:t>
            </a:r>
            <a:r>
              <a:rPr sz="1200" spc="-19" dirty="0">
                <a:solidFill>
                  <a:srgbClr val="404040"/>
                </a:solidFill>
                <a:latin typeface="Trebuchet MS"/>
                <a:cs typeface="Trebuchet MS"/>
              </a:rPr>
              <a:t>Go</a:t>
            </a:r>
            <a:endParaRPr sz="1200" dirty="0">
              <a:latin typeface="Trebuchet MS"/>
              <a:cs typeface="Trebuchet MS"/>
            </a:endParaRPr>
          </a:p>
          <a:p>
            <a:pPr marL="266224" indent="-256699">
              <a:spcBef>
                <a:spcPts val="1050"/>
              </a:spcBef>
              <a:buClr>
                <a:srgbClr val="90C225"/>
              </a:buClr>
              <a:buSzPct val="80555"/>
              <a:buFont typeface="Wingdings 3"/>
              <a:buChar char=""/>
              <a:tabLst>
                <a:tab pos="266224" algn="l"/>
              </a:tabLst>
            </a:pPr>
            <a:r>
              <a:rPr sz="1350" dirty="0">
                <a:solidFill>
                  <a:srgbClr val="404040"/>
                </a:solidFill>
                <a:latin typeface="Trebuchet MS"/>
                <a:cs typeface="Trebuchet MS"/>
              </a:rPr>
              <a:t>Clients</a:t>
            </a:r>
            <a:r>
              <a:rPr sz="1350" spc="-49" dirty="0">
                <a:solidFill>
                  <a:srgbClr val="404040"/>
                </a:solidFill>
                <a:latin typeface="Trebuchet MS"/>
                <a:cs typeface="Trebuchet MS"/>
              </a:rPr>
              <a:t> </a:t>
            </a:r>
            <a:r>
              <a:rPr sz="1350" dirty="0">
                <a:solidFill>
                  <a:srgbClr val="404040"/>
                </a:solidFill>
                <a:latin typeface="Trebuchet MS"/>
                <a:cs typeface="Trebuchet MS"/>
              </a:rPr>
              <a:t>for</a:t>
            </a:r>
            <a:r>
              <a:rPr sz="1350" spc="-38" dirty="0">
                <a:solidFill>
                  <a:srgbClr val="404040"/>
                </a:solidFill>
                <a:latin typeface="Trebuchet MS"/>
                <a:cs typeface="Trebuchet MS"/>
              </a:rPr>
              <a:t> </a:t>
            </a:r>
            <a:r>
              <a:rPr sz="1350" dirty="0">
                <a:solidFill>
                  <a:srgbClr val="404040"/>
                </a:solidFill>
                <a:latin typeface="Trebuchet MS"/>
                <a:cs typeface="Trebuchet MS"/>
              </a:rPr>
              <a:t>other</a:t>
            </a:r>
            <a:r>
              <a:rPr sz="1350" spc="-38" dirty="0">
                <a:solidFill>
                  <a:srgbClr val="404040"/>
                </a:solidFill>
                <a:latin typeface="Trebuchet MS"/>
                <a:cs typeface="Trebuchet MS"/>
              </a:rPr>
              <a:t> </a:t>
            </a:r>
            <a:r>
              <a:rPr sz="1350" dirty="0">
                <a:solidFill>
                  <a:srgbClr val="404040"/>
                </a:solidFill>
                <a:latin typeface="Trebuchet MS"/>
                <a:cs typeface="Trebuchet MS"/>
              </a:rPr>
              <a:t>languages</a:t>
            </a:r>
            <a:r>
              <a:rPr sz="1350" spc="-41" dirty="0">
                <a:solidFill>
                  <a:srgbClr val="404040"/>
                </a:solidFill>
                <a:latin typeface="Trebuchet MS"/>
                <a:cs typeface="Trebuchet MS"/>
              </a:rPr>
              <a:t> </a:t>
            </a:r>
            <a:r>
              <a:rPr sz="1350" dirty="0">
                <a:solidFill>
                  <a:srgbClr val="404040"/>
                </a:solidFill>
                <a:latin typeface="Trebuchet MS"/>
                <a:cs typeface="Trebuchet MS"/>
              </a:rPr>
              <a:t>are</a:t>
            </a:r>
            <a:r>
              <a:rPr sz="1350" spc="-30" dirty="0">
                <a:solidFill>
                  <a:srgbClr val="404040"/>
                </a:solidFill>
                <a:latin typeface="Trebuchet MS"/>
                <a:cs typeface="Trebuchet MS"/>
              </a:rPr>
              <a:t> </a:t>
            </a:r>
            <a:r>
              <a:rPr sz="1350" dirty="0">
                <a:solidFill>
                  <a:srgbClr val="404040"/>
                </a:solidFill>
                <a:latin typeface="Trebuchet MS"/>
                <a:cs typeface="Trebuchet MS"/>
              </a:rPr>
              <a:t>available,</a:t>
            </a:r>
            <a:r>
              <a:rPr sz="1350" spc="-41" dirty="0">
                <a:solidFill>
                  <a:srgbClr val="404040"/>
                </a:solidFill>
                <a:latin typeface="Trebuchet MS"/>
                <a:cs typeface="Trebuchet MS"/>
              </a:rPr>
              <a:t> </a:t>
            </a:r>
            <a:r>
              <a:rPr sz="1350" dirty="0">
                <a:solidFill>
                  <a:srgbClr val="404040"/>
                </a:solidFill>
                <a:latin typeface="Trebuchet MS"/>
                <a:cs typeface="Trebuchet MS"/>
              </a:rPr>
              <a:t>see</a:t>
            </a:r>
            <a:r>
              <a:rPr sz="1350" spc="-38" dirty="0">
                <a:solidFill>
                  <a:srgbClr val="404040"/>
                </a:solidFill>
                <a:latin typeface="Trebuchet MS"/>
                <a:cs typeface="Trebuchet MS"/>
              </a:rPr>
              <a:t> </a:t>
            </a:r>
            <a:r>
              <a:rPr sz="1350" spc="-8" dirty="0">
                <a:solidFill>
                  <a:srgbClr val="404040"/>
                </a:solidFill>
                <a:latin typeface="Trebuchet MS"/>
                <a:cs typeface="Trebuchet MS"/>
              </a:rPr>
              <a:t>mqtt.org/software</a:t>
            </a:r>
            <a:endParaRPr sz="1350" dirty="0">
              <a:latin typeface="Trebuchet MS"/>
              <a:cs typeface="Trebuchet MS"/>
            </a:endParaRPr>
          </a:p>
          <a:p>
            <a:pPr marL="567214" lvl="1" indent="-214789">
              <a:spcBef>
                <a:spcPts val="1061"/>
              </a:spcBef>
              <a:buClr>
                <a:srgbClr val="90C225"/>
              </a:buClr>
              <a:buSzPct val="78125"/>
              <a:buFont typeface="Wingdings 3"/>
              <a:buChar char=""/>
              <a:tabLst>
                <a:tab pos="567214" algn="l"/>
              </a:tabLst>
            </a:pPr>
            <a:r>
              <a:rPr sz="1200" dirty="0">
                <a:solidFill>
                  <a:srgbClr val="404040"/>
                </a:solidFill>
                <a:latin typeface="Trebuchet MS"/>
                <a:cs typeface="Trebuchet MS"/>
              </a:rPr>
              <a:t>E.g.</a:t>
            </a:r>
            <a:r>
              <a:rPr sz="1200" spc="-23" dirty="0">
                <a:solidFill>
                  <a:srgbClr val="404040"/>
                </a:solidFill>
                <a:latin typeface="Trebuchet MS"/>
                <a:cs typeface="Trebuchet MS"/>
              </a:rPr>
              <a:t> </a:t>
            </a:r>
            <a:r>
              <a:rPr sz="1200" dirty="0">
                <a:solidFill>
                  <a:srgbClr val="404040"/>
                </a:solidFill>
                <a:latin typeface="Trebuchet MS"/>
                <a:cs typeface="Trebuchet MS"/>
              </a:rPr>
              <a:t>Delphi,</a:t>
            </a:r>
            <a:r>
              <a:rPr sz="1200" spc="-8" dirty="0">
                <a:solidFill>
                  <a:srgbClr val="404040"/>
                </a:solidFill>
                <a:latin typeface="Trebuchet MS"/>
                <a:cs typeface="Trebuchet MS"/>
              </a:rPr>
              <a:t> </a:t>
            </a:r>
            <a:r>
              <a:rPr sz="1200" dirty="0">
                <a:solidFill>
                  <a:srgbClr val="404040"/>
                </a:solidFill>
                <a:latin typeface="Trebuchet MS"/>
                <a:cs typeface="Trebuchet MS"/>
              </a:rPr>
              <a:t>Erlang,</a:t>
            </a:r>
            <a:r>
              <a:rPr sz="1200" spc="-23" dirty="0">
                <a:solidFill>
                  <a:srgbClr val="404040"/>
                </a:solidFill>
                <a:latin typeface="Trebuchet MS"/>
                <a:cs typeface="Trebuchet MS"/>
              </a:rPr>
              <a:t> </a:t>
            </a:r>
            <a:r>
              <a:rPr sz="1200" dirty="0">
                <a:solidFill>
                  <a:srgbClr val="404040"/>
                </a:solidFill>
                <a:latin typeface="Trebuchet MS"/>
                <a:cs typeface="Trebuchet MS"/>
              </a:rPr>
              <a:t>.Net,</a:t>
            </a:r>
            <a:r>
              <a:rPr sz="1200" spc="-19" dirty="0">
                <a:solidFill>
                  <a:srgbClr val="404040"/>
                </a:solidFill>
                <a:latin typeface="Trebuchet MS"/>
                <a:cs typeface="Trebuchet MS"/>
              </a:rPr>
              <a:t> </a:t>
            </a:r>
            <a:r>
              <a:rPr sz="1200" spc="-8" dirty="0">
                <a:solidFill>
                  <a:srgbClr val="404040"/>
                </a:solidFill>
                <a:latin typeface="Trebuchet MS"/>
                <a:cs typeface="Trebuchet MS"/>
              </a:rPr>
              <a:t>Objective-</a:t>
            </a:r>
            <a:r>
              <a:rPr sz="1200" dirty="0">
                <a:solidFill>
                  <a:srgbClr val="404040"/>
                </a:solidFill>
                <a:latin typeface="Trebuchet MS"/>
                <a:cs typeface="Trebuchet MS"/>
              </a:rPr>
              <a:t>C,</a:t>
            </a:r>
            <a:r>
              <a:rPr sz="1200" spc="-23" dirty="0">
                <a:solidFill>
                  <a:srgbClr val="404040"/>
                </a:solidFill>
                <a:latin typeface="Trebuchet MS"/>
                <a:cs typeface="Trebuchet MS"/>
              </a:rPr>
              <a:t> </a:t>
            </a:r>
            <a:r>
              <a:rPr sz="1200" dirty="0">
                <a:solidFill>
                  <a:srgbClr val="404040"/>
                </a:solidFill>
                <a:latin typeface="Trebuchet MS"/>
                <a:cs typeface="Trebuchet MS"/>
              </a:rPr>
              <a:t>PERL, </a:t>
            </a:r>
            <a:r>
              <a:rPr sz="1200" spc="-56" dirty="0">
                <a:solidFill>
                  <a:srgbClr val="404040"/>
                </a:solidFill>
                <a:latin typeface="Trebuchet MS"/>
                <a:cs typeface="Trebuchet MS"/>
              </a:rPr>
              <a:t>PHP,</a:t>
            </a:r>
            <a:r>
              <a:rPr sz="1200" spc="-19" dirty="0">
                <a:solidFill>
                  <a:srgbClr val="404040"/>
                </a:solidFill>
                <a:latin typeface="Trebuchet MS"/>
                <a:cs typeface="Trebuchet MS"/>
              </a:rPr>
              <a:t> </a:t>
            </a:r>
            <a:r>
              <a:rPr sz="1200" spc="-15" dirty="0">
                <a:solidFill>
                  <a:srgbClr val="404040"/>
                </a:solidFill>
                <a:latin typeface="Trebuchet MS"/>
                <a:cs typeface="Trebuchet MS"/>
              </a:rPr>
              <a:t>Ruby</a:t>
            </a:r>
            <a:endParaRPr sz="1200" dirty="0">
              <a:latin typeface="Trebuchet MS"/>
              <a:cs typeface="Trebuchet MS"/>
            </a:endParaRPr>
          </a:p>
          <a:p>
            <a:pPr marL="567214" marR="3810" lvl="1" indent="-215265">
              <a:lnSpc>
                <a:spcPct val="120000"/>
              </a:lnSpc>
              <a:spcBef>
                <a:spcPts val="754"/>
              </a:spcBef>
              <a:buClr>
                <a:srgbClr val="90C225"/>
              </a:buClr>
              <a:buSzPct val="78125"/>
              <a:buFont typeface="Wingdings 3"/>
              <a:buChar char=""/>
              <a:tabLst>
                <a:tab pos="567214" algn="l"/>
              </a:tabLst>
            </a:pPr>
            <a:r>
              <a:rPr sz="1200" dirty="0">
                <a:solidFill>
                  <a:srgbClr val="404040"/>
                </a:solidFill>
                <a:latin typeface="Trebuchet MS"/>
                <a:cs typeface="Trebuchet MS"/>
              </a:rPr>
              <a:t>Not</a:t>
            </a:r>
            <a:r>
              <a:rPr sz="1200" spc="-19" dirty="0">
                <a:solidFill>
                  <a:srgbClr val="404040"/>
                </a:solidFill>
                <a:latin typeface="Trebuchet MS"/>
                <a:cs typeface="Trebuchet MS"/>
              </a:rPr>
              <a:t> </a:t>
            </a:r>
            <a:r>
              <a:rPr sz="1200" dirty="0">
                <a:solidFill>
                  <a:srgbClr val="404040"/>
                </a:solidFill>
                <a:latin typeface="Trebuchet MS"/>
                <a:cs typeface="Trebuchet MS"/>
              </a:rPr>
              <a:t>all</a:t>
            </a:r>
            <a:r>
              <a:rPr sz="1200" spc="-15" dirty="0">
                <a:solidFill>
                  <a:srgbClr val="404040"/>
                </a:solidFill>
                <a:latin typeface="Trebuchet MS"/>
                <a:cs typeface="Trebuchet MS"/>
              </a:rPr>
              <a:t> </a:t>
            </a:r>
            <a:r>
              <a:rPr sz="1200" dirty="0">
                <a:solidFill>
                  <a:srgbClr val="404040"/>
                </a:solidFill>
                <a:latin typeface="Trebuchet MS"/>
                <a:cs typeface="Trebuchet MS"/>
              </a:rPr>
              <a:t>of</a:t>
            </a:r>
            <a:r>
              <a:rPr sz="1200" spc="-23" dirty="0">
                <a:solidFill>
                  <a:srgbClr val="404040"/>
                </a:solidFill>
                <a:latin typeface="Trebuchet MS"/>
                <a:cs typeface="Trebuchet MS"/>
              </a:rPr>
              <a:t> </a:t>
            </a:r>
            <a:r>
              <a:rPr sz="1200" dirty="0">
                <a:solidFill>
                  <a:srgbClr val="404040"/>
                </a:solidFill>
                <a:latin typeface="Trebuchet MS"/>
                <a:cs typeface="Trebuchet MS"/>
              </a:rPr>
              <a:t>the</a:t>
            </a:r>
            <a:r>
              <a:rPr sz="1200" spc="-19" dirty="0">
                <a:solidFill>
                  <a:srgbClr val="404040"/>
                </a:solidFill>
                <a:latin typeface="Trebuchet MS"/>
                <a:cs typeface="Trebuchet MS"/>
              </a:rPr>
              <a:t> </a:t>
            </a:r>
            <a:r>
              <a:rPr sz="1200" dirty="0">
                <a:solidFill>
                  <a:srgbClr val="404040"/>
                </a:solidFill>
                <a:latin typeface="Trebuchet MS"/>
                <a:cs typeface="Trebuchet MS"/>
              </a:rPr>
              <a:t>client</a:t>
            </a:r>
            <a:r>
              <a:rPr sz="1200" spc="-19" dirty="0">
                <a:solidFill>
                  <a:srgbClr val="404040"/>
                </a:solidFill>
                <a:latin typeface="Trebuchet MS"/>
                <a:cs typeface="Trebuchet MS"/>
              </a:rPr>
              <a:t> </a:t>
            </a:r>
            <a:r>
              <a:rPr sz="1200" dirty="0">
                <a:solidFill>
                  <a:srgbClr val="404040"/>
                </a:solidFill>
                <a:latin typeface="Trebuchet MS"/>
                <a:cs typeface="Trebuchet MS"/>
              </a:rPr>
              <a:t>libraries</a:t>
            </a:r>
            <a:r>
              <a:rPr sz="1200" spc="-15" dirty="0">
                <a:solidFill>
                  <a:srgbClr val="404040"/>
                </a:solidFill>
                <a:latin typeface="Trebuchet MS"/>
                <a:cs typeface="Trebuchet MS"/>
              </a:rPr>
              <a:t> </a:t>
            </a:r>
            <a:r>
              <a:rPr sz="1200" dirty="0">
                <a:solidFill>
                  <a:srgbClr val="404040"/>
                </a:solidFill>
                <a:latin typeface="Trebuchet MS"/>
                <a:cs typeface="Trebuchet MS"/>
              </a:rPr>
              <a:t>listed</a:t>
            </a:r>
            <a:r>
              <a:rPr sz="1200" spc="-15" dirty="0">
                <a:solidFill>
                  <a:srgbClr val="404040"/>
                </a:solidFill>
                <a:latin typeface="Trebuchet MS"/>
                <a:cs typeface="Trebuchet MS"/>
              </a:rPr>
              <a:t> </a:t>
            </a:r>
            <a:r>
              <a:rPr sz="1200" dirty="0">
                <a:solidFill>
                  <a:srgbClr val="404040"/>
                </a:solidFill>
                <a:latin typeface="Trebuchet MS"/>
                <a:cs typeface="Trebuchet MS"/>
              </a:rPr>
              <a:t>on</a:t>
            </a:r>
            <a:r>
              <a:rPr sz="1200" spc="-11" dirty="0">
                <a:solidFill>
                  <a:srgbClr val="404040"/>
                </a:solidFill>
                <a:latin typeface="Trebuchet MS"/>
                <a:cs typeface="Trebuchet MS"/>
              </a:rPr>
              <a:t> </a:t>
            </a:r>
            <a:r>
              <a:rPr sz="1200" dirty="0">
                <a:solidFill>
                  <a:srgbClr val="404040"/>
                </a:solidFill>
                <a:latin typeface="Trebuchet MS"/>
                <a:cs typeface="Trebuchet MS"/>
              </a:rPr>
              <a:t>mqtt.org</a:t>
            </a:r>
            <a:r>
              <a:rPr sz="1200" spc="-19" dirty="0">
                <a:solidFill>
                  <a:srgbClr val="404040"/>
                </a:solidFill>
                <a:latin typeface="Trebuchet MS"/>
                <a:cs typeface="Trebuchet MS"/>
              </a:rPr>
              <a:t> </a:t>
            </a:r>
            <a:r>
              <a:rPr sz="1200" dirty="0">
                <a:solidFill>
                  <a:srgbClr val="404040"/>
                </a:solidFill>
                <a:latin typeface="Trebuchet MS"/>
                <a:cs typeface="Trebuchet MS"/>
              </a:rPr>
              <a:t>are</a:t>
            </a:r>
            <a:r>
              <a:rPr sz="1200" spc="-19" dirty="0">
                <a:solidFill>
                  <a:srgbClr val="404040"/>
                </a:solidFill>
                <a:latin typeface="Trebuchet MS"/>
                <a:cs typeface="Trebuchet MS"/>
              </a:rPr>
              <a:t> </a:t>
            </a:r>
            <a:r>
              <a:rPr sz="1200" dirty="0">
                <a:solidFill>
                  <a:srgbClr val="404040"/>
                </a:solidFill>
                <a:latin typeface="Trebuchet MS"/>
                <a:cs typeface="Trebuchet MS"/>
              </a:rPr>
              <a:t>current.</a:t>
            </a:r>
            <a:r>
              <a:rPr sz="1200" spc="-30" dirty="0">
                <a:solidFill>
                  <a:srgbClr val="404040"/>
                </a:solidFill>
                <a:latin typeface="Trebuchet MS"/>
                <a:cs typeface="Trebuchet MS"/>
              </a:rPr>
              <a:t> </a:t>
            </a:r>
            <a:r>
              <a:rPr sz="1200" dirty="0">
                <a:solidFill>
                  <a:srgbClr val="404040"/>
                </a:solidFill>
                <a:latin typeface="Trebuchet MS"/>
                <a:cs typeface="Trebuchet MS"/>
              </a:rPr>
              <a:t>Some</a:t>
            </a:r>
            <a:r>
              <a:rPr sz="1200" spc="-4" dirty="0">
                <a:solidFill>
                  <a:srgbClr val="404040"/>
                </a:solidFill>
                <a:latin typeface="Trebuchet MS"/>
                <a:cs typeface="Trebuchet MS"/>
              </a:rPr>
              <a:t> </a:t>
            </a:r>
            <a:r>
              <a:rPr sz="1200" dirty="0">
                <a:solidFill>
                  <a:srgbClr val="404040"/>
                </a:solidFill>
                <a:latin typeface="Trebuchet MS"/>
                <a:cs typeface="Trebuchet MS"/>
              </a:rPr>
              <a:t>are</a:t>
            </a:r>
            <a:r>
              <a:rPr sz="1200" spc="-26" dirty="0">
                <a:solidFill>
                  <a:srgbClr val="404040"/>
                </a:solidFill>
                <a:latin typeface="Trebuchet MS"/>
                <a:cs typeface="Trebuchet MS"/>
              </a:rPr>
              <a:t> </a:t>
            </a:r>
            <a:r>
              <a:rPr sz="1200" dirty="0">
                <a:solidFill>
                  <a:srgbClr val="404040"/>
                </a:solidFill>
                <a:latin typeface="Trebuchet MS"/>
                <a:cs typeface="Trebuchet MS"/>
              </a:rPr>
              <a:t>at</a:t>
            </a:r>
            <a:r>
              <a:rPr sz="1200" spc="-19" dirty="0">
                <a:solidFill>
                  <a:srgbClr val="404040"/>
                </a:solidFill>
                <a:latin typeface="Trebuchet MS"/>
                <a:cs typeface="Trebuchet MS"/>
              </a:rPr>
              <a:t> </a:t>
            </a:r>
            <a:r>
              <a:rPr sz="1200" dirty="0">
                <a:solidFill>
                  <a:srgbClr val="404040"/>
                </a:solidFill>
                <a:latin typeface="Trebuchet MS"/>
                <a:cs typeface="Trebuchet MS"/>
              </a:rPr>
              <a:t>an</a:t>
            </a:r>
            <a:r>
              <a:rPr sz="1200" spc="-26" dirty="0">
                <a:solidFill>
                  <a:srgbClr val="404040"/>
                </a:solidFill>
                <a:latin typeface="Trebuchet MS"/>
                <a:cs typeface="Trebuchet MS"/>
              </a:rPr>
              <a:t> </a:t>
            </a:r>
            <a:r>
              <a:rPr sz="1200" spc="-8" dirty="0">
                <a:solidFill>
                  <a:srgbClr val="404040"/>
                </a:solidFill>
                <a:latin typeface="Trebuchet MS"/>
                <a:cs typeface="Trebuchet MS"/>
              </a:rPr>
              <a:t>early </a:t>
            </a:r>
            <a:r>
              <a:rPr sz="1200" dirty="0">
                <a:solidFill>
                  <a:srgbClr val="404040"/>
                </a:solidFill>
                <a:latin typeface="Trebuchet MS"/>
                <a:cs typeface="Trebuchet MS"/>
              </a:rPr>
              <a:t>or</a:t>
            </a:r>
            <a:r>
              <a:rPr sz="1200" spc="-26" dirty="0">
                <a:solidFill>
                  <a:srgbClr val="404040"/>
                </a:solidFill>
                <a:latin typeface="Trebuchet MS"/>
                <a:cs typeface="Trebuchet MS"/>
              </a:rPr>
              <a:t> </a:t>
            </a:r>
            <a:r>
              <a:rPr sz="1200" dirty="0">
                <a:solidFill>
                  <a:srgbClr val="404040"/>
                </a:solidFill>
                <a:latin typeface="Trebuchet MS"/>
                <a:cs typeface="Trebuchet MS"/>
              </a:rPr>
              <a:t>experimental</a:t>
            </a:r>
            <a:r>
              <a:rPr sz="1200" spc="-38" dirty="0">
                <a:solidFill>
                  <a:srgbClr val="404040"/>
                </a:solidFill>
                <a:latin typeface="Trebuchet MS"/>
                <a:cs typeface="Trebuchet MS"/>
              </a:rPr>
              <a:t> </a:t>
            </a:r>
            <a:r>
              <a:rPr sz="1200" dirty="0">
                <a:solidFill>
                  <a:srgbClr val="404040"/>
                </a:solidFill>
                <a:latin typeface="Trebuchet MS"/>
                <a:cs typeface="Trebuchet MS"/>
              </a:rPr>
              <a:t>stage</a:t>
            </a:r>
            <a:r>
              <a:rPr sz="1200" spc="-41" dirty="0">
                <a:solidFill>
                  <a:srgbClr val="404040"/>
                </a:solidFill>
                <a:latin typeface="Trebuchet MS"/>
                <a:cs typeface="Trebuchet MS"/>
              </a:rPr>
              <a:t> </a:t>
            </a:r>
            <a:r>
              <a:rPr sz="1200" dirty="0">
                <a:solidFill>
                  <a:srgbClr val="404040"/>
                </a:solidFill>
                <a:latin typeface="Trebuchet MS"/>
                <a:cs typeface="Trebuchet MS"/>
              </a:rPr>
              <a:t>of</a:t>
            </a:r>
            <a:r>
              <a:rPr sz="1200" spc="-26" dirty="0">
                <a:solidFill>
                  <a:srgbClr val="404040"/>
                </a:solidFill>
                <a:latin typeface="Trebuchet MS"/>
                <a:cs typeface="Trebuchet MS"/>
              </a:rPr>
              <a:t> </a:t>
            </a:r>
            <a:r>
              <a:rPr sz="1200" dirty="0">
                <a:solidFill>
                  <a:srgbClr val="404040"/>
                </a:solidFill>
                <a:latin typeface="Trebuchet MS"/>
                <a:cs typeface="Trebuchet MS"/>
              </a:rPr>
              <a:t>development,</a:t>
            </a:r>
            <a:r>
              <a:rPr sz="1200" spc="-19" dirty="0">
                <a:solidFill>
                  <a:srgbClr val="404040"/>
                </a:solidFill>
                <a:latin typeface="Trebuchet MS"/>
                <a:cs typeface="Trebuchet MS"/>
              </a:rPr>
              <a:t> </a:t>
            </a:r>
            <a:r>
              <a:rPr sz="1200" dirty="0">
                <a:solidFill>
                  <a:srgbClr val="404040"/>
                </a:solidFill>
                <a:latin typeface="Trebuchet MS"/>
                <a:cs typeface="Trebuchet MS"/>
              </a:rPr>
              <a:t>whilst</a:t>
            </a:r>
            <a:r>
              <a:rPr sz="1200" spc="-26" dirty="0">
                <a:solidFill>
                  <a:srgbClr val="404040"/>
                </a:solidFill>
                <a:latin typeface="Trebuchet MS"/>
                <a:cs typeface="Trebuchet MS"/>
              </a:rPr>
              <a:t> </a:t>
            </a:r>
            <a:r>
              <a:rPr sz="1200" dirty="0">
                <a:solidFill>
                  <a:srgbClr val="404040"/>
                </a:solidFill>
                <a:latin typeface="Trebuchet MS"/>
                <a:cs typeface="Trebuchet MS"/>
              </a:rPr>
              <a:t>others</a:t>
            </a:r>
            <a:r>
              <a:rPr sz="1200" spc="-34" dirty="0">
                <a:solidFill>
                  <a:srgbClr val="404040"/>
                </a:solidFill>
                <a:latin typeface="Trebuchet MS"/>
                <a:cs typeface="Trebuchet MS"/>
              </a:rPr>
              <a:t> </a:t>
            </a:r>
            <a:r>
              <a:rPr sz="1200" dirty="0">
                <a:solidFill>
                  <a:srgbClr val="404040"/>
                </a:solidFill>
                <a:latin typeface="Trebuchet MS"/>
                <a:cs typeface="Trebuchet MS"/>
              </a:rPr>
              <a:t>are</a:t>
            </a:r>
            <a:r>
              <a:rPr sz="1200" spc="-34" dirty="0">
                <a:solidFill>
                  <a:srgbClr val="404040"/>
                </a:solidFill>
                <a:latin typeface="Trebuchet MS"/>
                <a:cs typeface="Trebuchet MS"/>
              </a:rPr>
              <a:t> </a:t>
            </a:r>
            <a:r>
              <a:rPr sz="1200" dirty="0">
                <a:solidFill>
                  <a:srgbClr val="404040"/>
                </a:solidFill>
                <a:latin typeface="Trebuchet MS"/>
                <a:cs typeface="Trebuchet MS"/>
              </a:rPr>
              <a:t>stable</a:t>
            </a:r>
            <a:r>
              <a:rPr sz="1200" spc="-34" dirty="0">
                <a:solidFill>
                  <a:srgbClr val="404040"/>
                </a:solidFill>
                <a:latin typeface="Trebuchet MS"/>
                <a:cs typeface="Trebuchet MS"/>
              </a:rPr>
              <a:t> </a:t>
            </a:r>
            <a:r>
              <a:rPr sz="1200" dirty="0">
                <a:solidFill>
                  <a:srgbClr val="404040"/>
                </a:solidFill>
                <a:latin typeface="Trebuchet MS"/>
                <a:cs typeface="Trebuchet MS"/>
              </a:rPr>
              <a:t>and</a:t>
            </a:r>
            <a:r>
              <a:rPr sz="1200" spc="-41" dirty="0">
                <a:solidFill>
                  <a:srgbClr val="404040"/>
                </a:solidFill>
                <a:latin typeface="Trebuchet MS"/>
                <a:cs typeface="Trebuchet MS"/>
              </a:rPr>
              <a:t> </a:t>
            </a:r>
            <a:r>
              <a:rPr sz="1200" spc="-8" dirty="0">
                <a:solidFill>
                  <a:srgbClr val="404040"/>
                </a:solidFill>
                <a:latin typeface="Trebuchet MS"/>
                <a:cs typeface="Trebuchet MS"/>
              </a:rPr>
              <a:t>mature.</a:t>
            </a:r>
            <a:endParaRPr sz="1200" dirty="0">
              <a:latin typeface="Trebuchet MS"/>
              <a:cs typeface="Trebuchet MS"/>
            </a:endParaRPr>
          </a:p>
          <a:p>
            <a:pPr marL="266224" indent="-256699">
              <a:spcBef>
                <a:spcPts val="1046"/>
              </a:spcBef>
              <a:buClr>
                <a:srgbClr val="90C225"/>
              </a:buClr>
              <a:buSzPct val="80555"/>
              <a:buFont typeface="Wingdings 3"/>
              <a:buChar char=""/>
              <a:tabLst>
                <a:tab pos="266224" algn="l"/>
              </a:tabLst>
            </a:pPr>
            <a:r>
              <a:rPr sz="1350" dirty="0">
                <a:solidFill>
                  <a:srgbClr val="404040"/>
                </a:solidFill>
                <a:latin typeface="Trebuchet MS"/>
                <a:cs typeface="Trebuchet MS"/>
              </a:rPr>
              <a:t>Even</a:t>
            </a:r>
            <a:r>
              <a:rPr sz="1350" spc="-11" dirty="0">
                <a:solidFill>
                  <a:srgbClr val="404040"/>
                </a:solidFill>
                <a:latin typeface="Trebuchet MS"/>
                <a:cs typeface="Trebuchet MS"/>
              </a:rPr>
              <a:t> </a:t>
            </a:r>
            <a:r>
              <a:rPr sz="1350" dirty="0">
                <a:solidFill>
                  <a:srgbClr val="404040"/>
                </a:solidFill>
                <a:latin typeface="Trebuchet MS"/>
                <a:cs typeface="Trebuchet MS"/>
              </a:rPr>
              <a:t>in</a:t>
            </a:r>
            <a:r>
              <a:rPr sz="1350" spc="-34" dirty="0">
                <a:solidFill>
                  <a:srgbClr val="404040"/>
                </a:solidFill>
                <a:latin typeface="Trebuchet MS"/>
                <a:cs typeface="Trebuchet MS"/>
              </a:rPr>
              <a:t> </a:t>
            </a:r>
            <a:r>
              <a:rPr sz="1350" dirty="0">
                <a:solidFill>
                  <a:srgbClr val="404040"/>
                </a:solidFill>
                <a:latin typeface="Trebuchet MS"/>
                <a:cs typeface="Trebuchet MS"/>
              </a:rPr>
              <a:t>shell</a:t>
            </a:r>
            <a:r>
              <a:rPr sz="1350" spc="-26" dirty="0">
                <a:solidFill>
                  <a:srgbClr val="404040"/>
                </a:solidFill>
                <a:latin typeface="Trebuchet MS"/>
                <a:cs typeface="Trebuchet MS"/>
              </a:rPr>
              <a:t> </a:t>
            </a:r>
            <a:r>
              <a:rPr sz="1350" dirty="0">
                <a:solidFill>
                  <a:srgbClr val="404040"/>
                </a:solidFill>
                <a:latin typeface="Trebuchet MS"/>
                <a:cs typeface="Trebuchet MS"/>
              </a:rPr>
              <a:t>script</a:t>
            </a:r>
            <a:r>
              <a:rPr sz="1350" spc="-41" dirty="0">
                <a:solidFill>
                  <a:srgbClr val="404040"/>
                </a:solidFill>
                <a:latin typeface="Trebuchet MS"/>
                <a:cs typeface="Trebuchet MS"/>
              </a:rPr>
              <a:t> </a:t>
            </a:r>
            <a:r>
              <a:rPr sz="1350" dirty="0">
                <a:solidFill>
                  <a:srgbClr val="404040"/>
                </a:solidFill>
                <a:latin typeface="Trebuchet MS"/>
                <a:cs typeface="Trebuchet MS"/>
              </a:rPr>
              <a:t>like</a:t>
            </a:r>
            <a:r>
              <a:rPr sz="1350" spc="-34" dirty="0">
                <a:solidFill>
                  <a:srgbClr val="404040"/>
                </a:solidFill>
                <a:latin typeface="Trebuchet MS"/>
                <a:cs typeface="Trebuchet MS"/>
              </a:rPr>
              <a:t> </a:t>
            </a:r>
            <a:r>
              <a:rPr sz="1350" dirty="0">
                <a:solidFill>
                  <a:srgbClr val="404040"/>
                </a:solidFill>
                <a:latin typeface="Trebuchet MS"/>
                <a:cs typeface="Trebuchet MS"/>
              </a:rPr>
              <a:t>we</a:t>
            </a:r>
            <a:r>
              <a:rPr sz="1350" spc="-26" dirty="0">
                <a:solidFill>
                  <a:srgbClr val="404040"/>
                </a:solidFill>
                <a:latin typeface="Trebuchet MS"/>
                <a:cs typeface="Trebuchet MS"/>
              </a:rPr>
              <a:t> </a:t>
            </a:r>
            <a:r>
              <a:rPr sz="1350" dirty="0">
                <a:solidFill>
                  <a:srgbClr val="404040"/>
                </a:solidFill>
                <a:latin typeface="Trebuchet MS"/>
                <a:cs typeface="Trebuchet MS"/>
              </a:rPr>
              <a:t>are</a:t>
            </a:r>
            <a:r>
              <a:rPr sz="1350" spc="-26" dirty="0">
                <a:solidFill>
                  <a:srgbClr val="404040"/>
                </a:solidFill>
                <a:latin typeface="Trebuchet MS"/>
                <a:cs typeface="Trebuchet MS"/>
              </a:rPr>
              <a:t> </a:t>
            </a:r>
            <a:r>
              <a:rPr sz="1350" dirty="0">
                <a:solidFill>
                  <a:srgbClr val="404040"/>
                </a:solidFill>
                <a:latin typeface="Trebuchet MS"/>
                <a:cs typeface="Trebuchet MS"/>
              </a:rPr>
              <a:t>seeing</a:t>
            </a:r>
            <a:r>
              <a:rPr sz="1350" spc="-30" dirty="0">
                <a:solidFill>
                  <a:srgbClr val="404040"/>
                </a:solidFill>
                <a:latin typeface="Trebuchet MS"/>
                <a:cs typeface="Trebuchet MS"/>
              </a:rPr>
              <a:t> </a:t>
            </a:r>
            <a:r>
              <a:rPr sz="1350" dirty="0">
                <a:solidFill>
                  <a:srgbClr val="404040"/>
                </a:solidFill>
                <a:latin typeface="Trebuchet MS"/>
                <a:cs typeface="Trebuchet MS"/>
              </a:rPr>
              <a:t>in</a:t>
            </a:r>
            <a:r>
              <a:rPr sz="1350" spc="-26" dirty="0">
                <a:solidFill>
                  <a:srgbClr val="404040"/>
                </a:solidFill>
                <a:latin typeface="Trebuchet MS"/>
                <a:cs typeface="Trebuchet MS"/>
              </a:rPr>
              <a:t> </a:t>
            </a:r>
            <a:r>
              <a:rPr sz="1350" dirty="0">
                <a:solidFill>
                  <a:srgbClr val="404040"/>
                </a:solidFill>
                <a:latin typeface="Trebuchet MS"/>
                <a:cs typeface="Trebuchet MS"/>
              </a:rPr>
              <a:t>the</a:t>
            </a:r>
            <a:r>
              <a:rPr sz="1350" spc="-19" dirty="0">
                <a:solidFill>
                  <a:srgbClr val="404040"/>
                </a:solidFill>
                <a:latin typeface="Trebuchet MS"/>
                <a:cs typeface="Trebuchet MS"/>
              </a:rPr>
              <a:t> </a:t>
            </a:r>
            <a:r>
              <a:rPr sz="1350" dirty="0">
                <a:solidFill>
                  <a:srgbClr val="404040"/>
                </a:solidFill>
                <a:latin typeface="Trebuchet MS"/>
                <a:cs typeface="Trebuchet MS"/>
              </a:rPr>
              <a:t>practical</a:t>
            </a:r>
            <a:r>
              <a:rPr sz="1350" spc="-34" dirty="0">
                <a:solidFill>
                  <a:srgbClr val="404040"/>
                </a:solidFill>
                <a:latin typeface="Trebuchet MS"/>
                <a:cs typeface="Trebuchet MS"/>
              </a:rPr>
              <a:t> </a:t>
            </a:r>
            <a:r>
              <a:rPr sz="1350" dirty="0">
                <a:solidFill>
                  <a:srgbClr val="404040"/>
                </a:solidFill>
                <a:latin typeface="Trebuchet MS"/>
                <a:cs typeface="Trebuchet MS"/>
              </a:rPr>
              <a:t>course</a:t>
            </a:r>
            <a:r>
              <a:rPr sz="1350" spc="-26" dirty="0">
                <a:solidFill>
                  <a:srgbClr val="404040"/>
                </a:solidFill>
                <a:latin typeface="Trebuchet MS"/>
                <a:cs typeface="Trebuchet MS"/>
              </a:rPr>
              <a:t> </a:t>
            </a:r>
            <a:r>
              <a:rPr sz="1350" spc="-38" dirty="0">
                <a:solidFill>
                  <a:srgbClr val="404040"/>
                </a:solidFill>
                <a:latin typeface="Trebuchet MS"/>
                <a:cs typeface="Trebuchet MS"/>
              </a:rPr>
              <a:t>…</a:t>
            </a:r>
            <a:endParaRPr sz="1350" dirty="0">
              <a:latin typeface="Trebuchet MS"/>
              <a:cs typeface="Trebuchet MS"/>
            </a:endParaRPr>
          </a:p>
        </p:txBody>
      </p:sp>
    </p:spTree>
    <p:extLst>
      <p:ext uri="{BB962C8B-B14F-4D97-AF65-F5344CB8AC3E}">
        <p14:creationId xmlns:p14="http://schemas.microsoft.com/office/powerpoint/2010/main" val="3302103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a:hlinkClick r:id="rId2"/>
              </a:rPr>
              <a:t>https://www.xlsmart.co.id/bisnis/insights/article/apa-itu-protocol-mqtt</a:t>
            </a:r>
            <a:r>
              <a:rPr lang="en-US" dirty="0" smtClean="0">
                <a:hlinkClick r:id="rId2"/>
              </a:rPr>
              <a:t>/</a:t>
            </a:r>
            <a:endParaRPr lang="en-US" dirty="0" smtClean="0"/>
          </a:p>
          <a:p>
            <a:r>
              <a:rPr lang="en-US" dirty="0"/>
              <a:t>https://thingsboard.io/docs/reference/mqtt-api/</a:t>
            </a:r>
          </a:p>
        </p:txBody>
      </p:sp>
      <p:sp>
        <p:nvSpPr>
          <p:cNvPr id="4" name="Slide Number Placeholder 3"/>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083899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14</a:t>
            </a:fld>
            <a:endParaRPr lang="en-US" dirty="0"/>
          </a:p>
        </p:txBody>
      </p:sp>
      <p:sp>
        <p:nvSpPr>
          <p:cNvPr id="9" name="Rectangle 8"/>
          <p:cNvSpPr/>
          <p:nvPr/>
        </p:nvSpPr>
        <p:spPr>
          <a:xfrm>
            <a:off x="424120" y="939574"/>
            <a:ext cx="5395296" cy="369332"/>
          </a:xfrm>
          <a:prstGeom prst="rect">
            <a:avLst/>
          </a:prstGeom>
        </p:spPr>
        <p:txBody>
          <a:bodyPr wrap="square">
            <a:spAutoFit/>
          </a:bodyPr>
          <a:lstStyle/>
          <a:p>
            <a:r>
              <a:rPr lang="en-US" b="1" dirty="0" smtClean="0">
                <a:solidFill>
                  <a:srgbClr val="002060"/>
                </a:solidFill>
              </a:rPr>
              <a:t>01. </a:t>
            </a:r>
            <a:r>
              <a:rPr lang="en-US" b="1" dirty="0" err="1" smtClean="0">
                <a:solidFill>
                  <a:srgbClr val="002060"/>
                </a:solidFill>
              </a:rPr>
              <a:t>Protokol</a:t>
            </a:r>
            <a:r>
              <a:rPr lang="en-US" b="1" dirty="0" smtClean="0">
                <a:solidFill>
                  <a:srgbClr val="002060"/>
                </a:solidFill>
              </a:rPr>
              <a:t> </a:t>
            </a:r>
            <a:r>
              <a:rPr lang="en-US" b="1" dirty="0">
                <a:solidFill>
                  <a:srgbClr val="002060"/>
                </a:solidFill>
              </a:rPr>
              <a:t>MQTT</a:t>
            </a:r>
          </a:p>
        </p:txBody>
      </p:sp>
      <p:sp>
        <p:nvSpPr>
          <p:cNvPr id="10" name="Subtitle 2"/>
          <p:cNvSpPr txBox="1">
            <a:spLocks/>
          </p:cNvSpPr>
          <p:nvPr/>
        </p:nvSpPr>
        <p:spPr>
          <a:xfrm>
            <a:off x="532404" y="364102"/>
            <a:ext cx="2054386"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Example ::</a:t>
            </a:r>
            <a:endParaRPr lang="en-US" dirty="0" smtClean="0">
              <a:solidFill>
                <a:schemeClr val="bg1">
                  <a:lumMod val="65000"/>
                </a:schemeClr>
              </a:solidFill>
            </a:endParaRPr>
          </a:p>
          <a:p>
            <a:pPr algn="l"/>
            <a:endParaRPr lang="en-US" dirty="0"/>
          </a:p>
        </p:txBody>
      </p:sp>
      <p:sp>
        <p:nvSpPr>
          <p:cNvPr id="6" name="Subtitle 2"/>
          <p:cNvSpPr txBox="1">
            <a:spLocks/>
          </p:cNvSpPr>
          <p:nvPr/>
        </p:nvSpPr>
        <p:spPr>
          <a:xfrm>
            <a:off x="424120" y="1462751"/>
            <a:ext cx="8091230"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smtClean="0">
                <a:solidFill>
                  <a:schemeClr val="bg1">
                    <a:lumMod val="75000"/>
                  </a:schemeClr>
                </a:solidFill>
              </a:rPr>
              <a:t>Content :</a:t>
            </a:r>
          </a:p>
          <a:p>
            <a:pPr algn="l"/>
            <a:r>
              <a:rPr lang="en-US" sz="1400" dirty="0" err="1" smtClean="0">
                <a:solidFill>
                  <a:schemeClr val="bg1">
                    <a:lumMod val="75000"/>
                  </a:schemeClr>
                </a:solidFill>
              </a:rPr>
              <a:t>Publish_subcribe</a:t>
            </a:r>
            <a:r>
              <a:rPr lang="en-US" sz="1400" dirty="0" smtClean="0">
                <a:solidFill>
                  <a:schemeClr val="bg1">
                    <a:lumMod val="75000"/>
                  </a:schemeClr>
                </a:solidFill>
              </a:rPr>
              <a:t> Model</a:t>
            </a:r>
          </a:p>
          <a:p>
            <a:pPr algn="just"/>
            <a:r>
              <a:rPr lang="en-US" sz="1400" dirty="0">
                <a:solidFill>
                  <a:schemeClr val="bg1">
                    <a:lumMod val="75000"/>
                  </a:schemeClr>
                </a:solidFill>
              </a:rPr>
              <a:t>	</a:t>
            </a:r>
            <a:r>
              <a:rPr lang="en-US" sz="1200" b="1" dirty="0" smtClean="0"/>
              <a:t>Publisher	</a:t>
            </a:r>
            <a:r>
              <a:rPr lang="en-US" sz="1200" dirty="0" smtClean="0"/>
              <a:t>:</a:t>
            </a:r>
            <a:r>
              <a:rPr lang="en-US" sz="1200" dirty="0"/>
              <a:t> </a:t>
            </a:r>
            <a:r>
              <a:rPr lang="en-US" sz="1200" dirty="0" err="1"/>
              <a:t>Perangkat</a:t>
            </a:r>
            <a:r>
              <a:rPr lang="en-US" sz="1200" dirty="0"/>
              <a:t> </a:t>
            </a:r>
            <a:r>
              <a:rPr lang="en-US" sz="1200" dirty="0" err="1"/>
              <a:t>atau</a:t>
            </a:r>
            <a:r>
              <a:rPr lang="en-US" sz="1200" dirty="0"/>
              <a:t> </a:t>
            </a:r>
            <a:r>
              <a:rPr lang="en-US" sz="1200" dirty="0" err="1"/>
              <a:t>aplikasi</a:t>
            </a:r>
            <a:r>
              <a:rPr lang="en-US" sz="1200" dirty="0"/>
              <a:t> yang </a:t>
            </a:r>
            <a:r>
              <a:rPr lang="en-US" sz="1200" dirty="0" err="1"/>
              <a:t>mengirim</a:t>
            </a:r>
            <a:r>
              <a:rPr lang="en-US" sz="1200" dirty="0"/>
              <a:t> data </a:t>
            </a:r>
            <a:r>
              <a:rPr lang="en-US" sz="1200" dirty="0" err="1"/>
              <a:t>ke</a:t>
            </a:r>
            <a:r>
              <a:rPr lang="en-US" sz="1200" dirty="0"/>
              <a:t> broker.</a:t>
            </a:r>
          </a:p>
          <a:p>
            <a:pPr algn="just"/>
            <a:r>
              <a:rPr lang="en-US" sz="1200" b="1" dirty="0" smtClean="0"/>
              <a:t>	Subscriber	</a:t>
            </a:r>
            <a:r>
              <a:rPr lang="en-US" sz="1200" dirty="0" smtClean="0"/>
              <a:t>:</a:t>
            </a:r>
            <a:r>
              <a:rPr lang="en-US" sz="1200" dirty="0"/>
              <a:t> </a:t>
            </a:r>
            <a:r>
              <a:rPr lang="en-US" sz="1200" dirty="0" err="1"/>
              <a:t>Perangkat</a:t>
            </a:r>
            <a:r>
              <a:rPr lang="en-US" sz="1200" dirty="0"/>
              <a:t> </a:t>
            </a:r>
            <a:r>
              <a:rPr lang="en-US" sz="1200" dirty="0" err="1"/>
              <a:t>atau</a:t>
            </a:r>
            <a:r>
              <a:rPr lang="en-US" sz="1200" dirty="0"/>
              <a:t> </a:t>
            </a:r>
            <a:r>
              <a:rPr lang="en-US" sz="1200" dirty="0" err="1"/>
              <a:t>aplikasi</a:t>
            </a:r>
            <a:r>
              <a:rPr lang="en-US" sz="1200" dirty="0"/>
              <a:t> yang </a:t>
            </a:r>
            <a:r>
              <a:rPr lang="en-US" sz="1200" dirty="0" err="1"/>
              <a:t>menerima</a:t>
            </a:r>
            <a:r>
              <a:rPr lang="en-US" sz="1200" dirty="0"/>
              <a:t> data </a:t>
            </a:r>
            <a:r>
              <a:rPr lang="en-US" sz="1200" dirty="0" err="1"/>
              <a:t>dari</a:t>
            </a:r>
            <a:r>
              <a:rPr lang="en-US" sz="1200" dirty="0"/>
              <a:t> broker </a:t>
            </a:r>
            <a:r>
              <a:rPr lang="en-US" sz="1200" dirty="0" err="1"/>
              <a:t>berdasarkan</a:t>
            </a:r>
            <a:r>
              <a:rPr lang="en-US" sz="1200" dirty="0"/>
              <a:t> </a:t>
            </a:r>
            <a:r>
              <a:rPr lang="en-US" sz="1200" dirty="0" err="1"/>
              <a:t>topik</a:t>
            </a:r>
            <a:r>
              <a:rPr lang="en-US" sz="1200" dirty="0"/>
              <a:t> yang </a:t>
            </a:r>
            <a:r>
              <a:rPr lang="en-US" sz="1200" dirty="0" err="1"/>
              <a:t>diminati</a:t>
            </a:r>
            <a:r>
              <a:rPr lang="en-US" sz="1200" dirty="0"/>
              <a:t>.</a:t>
            </a:r>
          </a:p>
          <a:p>
            <a:pPr algn="just"/>
            <a:r>
              <a:rPr lang="en-US" sz="1200" b="1" dirty="0" smtClean="0"/>
              <a:t>	Broker	</a:t>
            </a:r>
            <a:r>
              <a:rPr lang="en-US" sz="1200" dirty="0" smtClean="0"/>
              <a:t>:</a:t>
            </a:r>
            <a:r>
              <a:rPr lang="en-US" sz="1200" dirty="0"/>
              <a:t> </a:t>
            </a:r>
            <a:r>
              <a:rPr lang="en-US" sz="1200" dirty="0" err="1"/>
              <a:t>Bertindak</a:t>
            </a:r>
            <a:r>
              <a:rPr lang="en-US" sz="1200" dirty="0"/>
              <a:t> </a:t>
            </a:r>
            <a:r>
              <a:rPr lang="en-US" sz="1200" dirty="0" err="1"/>
              <a:t>sebagai</a:t>
            </a:r>
            <a:r>
              <a:rPr lang="en-US" sz="1200" dirty="0"/>
              <a:t> </a:t>
            </a:r>
            <a:r>
              <a:rPr lang="en-US" sz="1200" dirty="0" err="1"/>
              <a:t>pusat</a:t>
            </a:r>
            <a:r>
              <a:rPr lang="en-US" sz="1200" dirty="0"/>
              <a:t> </a:t>
            </a:r>
            <a:r>
              <a:rPr lang="en-US" sz="1200" dirty="0" err="1"/>
              <a:t>komunikasi</a:t>
            </a:r>
            <a:r>
              <a:rPr lang="en-US" sz="1200" dirty="0"/>
              <a:t> (Server). </a:t>
            </a:r>
            <a:r>
              <a:rPr lang="en-US" sz="1200" dirty="0" err="1"/>
              <a:t>Tugasnya</a:t>
            </a:r>
            <a:r>
              <a:rPr lang="en-US" sz="1200" dirty="0"/>
              <a:t> </a:t>
            </a:r>
            <a:r>
              <a:rPr lang="en-US" sz="1200" dirty="0" err="1"/>
              <a:t>menerima</a:t>
            </a:r>
            <a:r>
              <a:rPr lang="en-US" sz="1200" dirty="0"/>
              <a:t> </a:t>
            </a:r>
            <a:r>
              <a:rPr lang="en-US" sz="1200" dirty="0" err="1"/>
              <a:t>pesan</a:t>
            </a:r>
            <a:r>
              <a:rPr lang="en-US" sz="1200" dirty="0"/>
              <a:t> </a:t>
            </a:r>
            <a:r>
              <a:rPr lang="en-US" sz="1200" dirty="0" err="1"/>
              <a:t>dari</a:t>
            </a:r>
            <a:r>
              <a:rPr lang="en-US" sz="1200" dirty="0"/>
              <a:t> </a:t>
            </a:r>
            <a:r>
              <a:rPr lang="en-US" sz="1200" dirty="0" err="1" smtClean="0"/>
              <a:t>pengirim</a:t>
            </a:r>
            <a:endParaRPr lang="en-US" sz="1200" dirty="0" smtClean="0"/>
          </a:p>
          <a:p>
            <a:pPr algn="just"/>
            <a:r>
              <a:rPr lang="en-US" sz="1200" dirty="0"/>
              <a:t>	</a:t>
            </a:r>
            <a:r>
              <a:rPr lang="en-US" sz="1200" dirty="0" smtClean="0"/>
              <a:t>	   </a:t>
            </a:r>
            <a:r>
              <a:rPr lang="en-US" sz="1200" dirty="0"/>
              <a:t>(publisher) </a:t>
            </a:r>
            <a:r>
              <a:rPr lang="en-US" sz="1200" dirty="0" err="1"/>
              <a:t>dan</a:t>
            </a:r>
            <a:r>
              <a:rPr lang="en-US" sz="1200" dirty="0"/>
              <a:t> </a:t>
            </a:r>
            <a:r>
              <a:rPr lang="en-US" sz="1200" dirty="0" err="1" smtClean="0"/>
              <a:t>Pengirimkannya</a:t>
            </a:r>
            <a:r>
              <a:rPr lang="en-US" sz="1200" dirty="0" smtClean="0"/>
              <a:t> </a:t>
            </a:r>
            <a:r>
              <a:rPr lang="en-US" sz="1200" dirty="0" err="1"/>
              <a:t>ke</a:t>
            </a:r>
            <a:r>
              <a:rPr lang="en-US" sz="1200" dirty="0"/>
              <a:t> </a:t>
            </a:r>
            <a:r>
              <a:rPr lang="en-US" sz="1200" dirty="0" err="1"/>
              <a:t>penerima</a:t>
            </a:r>
            <a:r>
              <a:rPr lang="en-US" sz="1200" dirty="0"/>
              <a:t> (subscriber) yang </a:t>
            </a:r>
            <a:r>
              <a:rPr lang="en-US" sz="1200" dirty="0" err="1"/>
              <a:t>sesua</a:t>
            </a:r>
            <a:endParaRPr lang="en-US" sz="1200" dirty="0"/>
          </a:p>
          <a:p>
            <a:pPr algn="l"/>
            <a:endParaRPr lang="en-US" sz="1400" dirty="0">
              <a:solidFill>
                <a:schemeClr val="bg1">
                  <a:lumMod val="75000"/>
                </a:schemeClr>
              </a:solidFill>
            </a:endParaRPr>
          </a:p>
        </p:txBody>
      </p:sp>
    </p:spTree>
    <p:extLst>
      <p:ext uri="{BB962C8B-B14F-4D97-AF65-F5344CB8AC3E}">
        <p14:creationId xmlns:p14="http://schemas.microsoft.com/office/powerpoint/2010/main" val="15098248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Apa</a:t>
            </a:r>
            <a:r>
              <a:rPr lang="en-US" b="1" dirty="0"/>
              <a:t> </a:t>
            </a:r>
            <a:r>
              <a:rPr lang="en-US" b="1" dirty="0" err="1"/>
              <a:t>Itu</a:t>
            </a:r>
            <a:r>
              <a:rPr lang="en-US" b="1" dirty="0"/>
              <a:t> </a:t>
            </a:r>
            <a:r>
              <a:rPr lang="en-US" b="1" dirty="0" err="1"/>
              <a:t>Protokol</a:t>
            </a:r>
            <a:r>
              <a:rPr lang="en-US" b="1" dirty="0"/>
              <a:t> MQTT</a:t>
            </a:r>
            <a:r>
              <a:rPr lang="en-US" b="1" dirty="0" smtClean="0"/>
              <a:t>?</a:t>
            </a:r>
            <a:endParaRPr lang="en-US" dirty="0"/>
          </a:p>
        </p:txBody>
      </p:sp>
      <p:sp>
        <p:nvSpPr>
          <p:cNvPr id="3" name="Content Placeholder 2"/>
          <p:cNvSpPr>
            <a:spLocks noGrp="1"/>
          </p:cNvSpPr>
          <p:nvPr>
            <p:ph idx="1"/>
          </p:nvPr>
        </p:nvSpPr>
        <p:spPr/>
        <p:txBody>
          <a:bodyPr>
            <a:normAutofit/>
          </a:bodyPr>
          <a:lstStyle/>
          <a:p>
            <a:pPr marL="0" indent="0" algn="just">
              <a:buNone/>
            </a:pPr>
            <a:r>
              <a:rPr lang="en-US" sz="1800" dirty="0"/>
              <a:t>MQTT (Message Queuing Telemetry Transport) </a:t>
            </a:r>
            <a:r>
              <a:rPr lang="en-US" sz="1800" dirty="0" err="1"/>
              <a:t>adalah</a:t>
            </a:r>
            <a:r>
              <a:rPr lang="en-US" sz="1800" dirty="0"/>
              <a:t> </a:t>
            </a:r>
            <a:r>
              <a:rPr lang="en-US" sz="1800" dirty="0" err="1"/>
              <a:t>protokol</a:t>
            </a:r>
            <a:r>
              <a:rPr lang="en-US" sz="1800" dirty="0"/>
              <a:t> </a:t>
            </a:r>
            <a:r>
              <a:rPr lang="en-US" sz="1800" dirty="0" err="1"/>
              <a:t>komunikasi</a:t>
            </a:r>
            <a:r>
              <a:rPr lang="en-US" sz="1800" dirty="0"/>
              <a:t> </a:t>
            </a:r>
            <a:r>
              <a:rPr lang="en-US" sz="1800" dirty="0" err="1"/>
              <a:t>ringan</a:t>
            </a:r>
            <a:r>
              <a:rPr lang="en-US" sz="1800" dirty="0"/>
              <a:t> yang </a:t>
            </a:r>
            <a:r>
              <a:rPr lang="en-US" sz="1800" dirty="0" err="1"/>
              <a:t>dirancang</a:t>
            </a:r>
            <a:r>
              <a:rPr lang="en-US" sz="1800" dirty="0"/>
              <a:t> </a:t>
            </a:r>
            <a:r>
              <a:rPr lang="en-US" sz="1800" dirty="0" err="1"/>
              <a:t>untuk</a:t>
            </a:r>
            <a:r>
              <a:rPr lang="en-US" sz="1800" dirty="0"/>
              <a:t> </a:t>
            </a:r>
            <a:r>
              <a:rPr lang="en-US" sz="1800" dirty="0" err="1"/>
              <a:t>perangkat</a:t>
            </a:r>
            <a:r>
              <a:rPr lang="en-US" sz="1800" dirty="0"/>
              <a:t> </a:t>
            </a:r>
            <a:r>
              <a:rPr lang="en-US" sz="1800" dirty="0" err="1"/>
              <a:t>IoT</a:t>
            </a:r>
            <a:r>
              <a:rPr lang="en-US" sz="1800" dirty="0"/>
              <a:t> (Internet of Things). </a:t>
            </a:r>
            <a:r>
              <a:rPr lang="en-US" sz="1800" dirty="0" err="1"/>
              <a:t>Protokol</a:t>
            </a:r>
            <a:r>
              <a:rPr lang="en-US" sz="1800" dirty="0"/>
              <a:t> </a:t>
            </a:r>
            <a:r>
              <a:rPr lang="en-US" sz="1800" dirty="0" err="1"/>
              <a:t>ini</a:t>
            </a:r>
            <a:r>
              <a:rPr lang="en-US" sz="1800" dirty="0"/>
              <a:t> </a:t>
            </a:r>
            <a:r>
              <a:rPr lang="en-US" sz="1800" dirty="0" err="1"/>
              <a:t>menggunakan</a:t>
            </a:r>
            <a:r>
              <a:rPr lang="en-US" sz="1800" dirty="0"/>
              <a:t> model </a:t>
            </a:r>
            <a:r>
              <a:rPr lang="en-US" sz="1800" b="1" dirty="0"/>
              <a:t>publish-subscribe</a:t>
            </a:r>
            <a:r>
              <a:rPr lang="en-US" sz="1800" dirty="0"/>
              <a:t>, di mana </a:t>
            </a:r>
            <a:r>
              <a:rPr lang="en-US" sz="1800" dirty="0" err="1"/>
              <a:t>perangkat</a:t>
            </a:r>
            <a:r>
              <a:rPr lang="en-US" sz="1800" dirty="0"/>
              <a:t> </a:t>
            </a:r>
            <a:r>
              <a:rPr lang="en-US" sz="1800" dirty="0" err="1"/>
              <a:t>bertukar</a:t>
            </a:r>
            <a:r>
              <a:rPr lang="en-US" sz="1800" dirty="0"/>
              <a:t> </a:t>
            </a:r>
            <a:r>
              <a:rPr lang="en-US" sz="1800" dirty="0" err="1"/>
              <a:t>pesan</a:t>
            </a:r>
            <a:r>
              <a:rPr lang="en-US" sz="1800" dirty="0"/>
              <a:t> </a:t>
            </a:r>
            <a:r>
              <a:rPr lang="en-US" sz="1800" dirty="0" err="1"/>
              <a:t>melalui</a:t>
            </a:r>
            <a:r>
              <a:rPr lang="en-US" sz="1800" dirty="0"/>
              <a:t> </a:t>
            </a:r>
            <a:r>
              <a:rPr lang="en-US" sz="1800" dirty="0" err="1"/>
              <a:t>perantara</a:t>
            </a:r>
            <a:r>
              <a:rPr lang="en-US" sz="1800" dirty="0"/>
              <a:t> yang </a:t>
            </a:r>
            <a:r>
              <a:rPr lang="en-US" sz="1800" dirty="0" err="1"/>
              <a:t>disebut</a:t>
            </a:r>
            <a:r>
              <a:rPr lang="en-US" sz="1800" dirty="0"/>
              <a:t> </a:t>
            </a:r>
            <a:r>
              <a:rPr lang="en-US" sz="1800" b="1" dirty="0"/>
              <a:t>broker</a:t>
            </a:r>
            <a:r>
              <a:rPr lang="en-US" sz="1800" dirty="0"/>
              <a:t>. </a:t>
            </a:r>
            <a:r>
              <a:rPr lang="en-US" sz="1800" dirty="0" err="1"/>
              <a:t>Keunggulannya</a:t>
            </a:r>
            <a:r>
              <a:rPr lang="en-US" sz="1800" dirty="0"/>
              <a:t> </a:t>
            </a:r>
            <a:r>
              <a:rPr lang="en-US" sz="1800" dirty="0" err="1"/>
              <a:t>terletak</a:t>
            </a:r>
            <a:r>
              <a:rPr lang="en-US" sz="1800" dirty="0"/>
              <a:t> </a:t>
            </a:r>
            <a:r>
              <a:rPr lang="en-US" sz="1800" dirty="0" err="1"/>
              <a:t>pada</a:t>
            </a:r>
            <a:r>
              <a:rPr lang="en-US" sz="1800" dirty="0"/>
              <a:t> </a:t>
            </a:r>
            <a:r>
              <a:rPr lang="en-US" sz="1800" dirty="0" err="1"/>
              <a:t>efisiensi</a:t>
            </a:r>
            <a:r>
              <a:rPr lang="en-US" sz="1800" dirty="0"/>
              <a:t> bandwidth, </a:t>
            </a:r>
            <a:r>
              <a:rPr lang="en-US" sz="1800" dirty="0" err="1"/>
              <a:t>keandalan</a:t>
            </a:r>
            <a:r>
              <a:rPr lang="en-US" sz="1800" dirty="0"/>
              <a:t>, </a:t>
            </a:r>
            <a:r>
              <a:rPr lang="en-US" sz="1800" dirty="0" err="1"/>
              <a:t>dan</a:t>
            </a:r>
            <a:r>
              <a:rPr lang="en-US" sz="1800" dirty="0"/>
              <a:t> </a:t>
            </a:r>
            <a:r>
              <a:rPr lang="en-US" sz="1800" dirty="0" err="1"/>
              <a:t>kemampuannya</a:t>
            </a:r>
            <a:r>
              <a:rPr lang="en-US" sz="1800" dirty="0"/>
              <a:t> </a:t>
            </a:r>
            <a:r>
              <a:rPr lang="en-US" sz="1800" dirty="0" err="1"/>
              <a:t>bekerja</a:t>
            </a:r>
            <a:r>
              <a:rPr lang="en-US" sz="1800" dirty="0"/>
              <a:t> di </a:t>
            </a:r>
            <a:r>
              <a:rPr lang="en-US" sz="1800" dirty="0" err="1"/>
              <a:t>jaringan</a:t>
            </a:r>
            <a:r>
              <a:rPr lang="en-US" sz="1800" dirty="0"/>
              <a:t> </a:t>
            </a:r>
            <a:r>
              <a:rPr lang="en-US" sz="1800" dirty="0" err="1"/>
              <a:t>tidak</a:t>
            </a:r>
            <a:r>
              <a:rPr lang="en-US" sz="1800" dirty="0"/>
              <a:t> </a:t>
            </a:r>
            <a:r>
              <a:rPr lang="en-US" sz="1800" dirty="0" err="1"/>
              <a:t>stabil</a:t>
            </a:r>
            <a:r>
              <a:rPr lang="en-US" sz="1800" dirty="0"/>
              <a:t>.</a:t>
            </a:r>
          </a:p>
        </p:txBody>
      </p:sp>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pic>
        <p:nvPicPr>
          <p:cNvPr id="6" name="Picture 5"/>
          <p:cNvPicPr>
            <a:picLocks noChangeAspect="1"/>
          </p:cNvPicPr>
          <p:nvPr/>
        </p:nvPicPr>
        <p:blipFill>
          <a:blip r:embed="rId2"/>
          <a:stretch>
            <a:fillRect/>
          </a:stretch>
        </p:blipFill>
        <p:spPr>
          <a:xfrm>
            <a:off x="1931700" y="3397141"/>
            <a:ext cx="5711046" cy="646031"/>
          </a:xfrm>
          <a:prstGeom prst="rect">
            <a:avLst/>
          </a:prstGeom>
        </p:spPr>
      </p:pic>
    </p:spTree>
    <p:extLst>
      <p:ext uri="{BB962C8B-B14F-4D97-AF65-F5344CB8AC3E}">
        <p14:creationId xmlns:p14="http://schemas.microsoft.com/office/powerpoint/2010/main" val="3353134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sp>
        <p:nvSpPr>
          <p:cNvPr id="5" name="object 2"/>
          <p:cNvSpPr txBox="1">
            <a:spLocks noGrp="1"/>
          </p:cNvSpPr>
          <p:nvPr>
            <p:ph type="title"/>
          </p:nvPr>
        </p:nvSpPr>
        <p:spPr>
          <a:xfrm>
            <a:off x="157590" y="138120"/>
            <a:ext cx="2759370" cy="225062"/>
          </a:xfrm>
          <a:prstGeom prst="rect">
            <a:avLst/>
          </a:prstGeom>
        </p:spPr>
        <p:txBody>
          <a:bodyPr vert="horz" wrap="square" lIns="0" tIns="9525" rIns="0" bIns="0" rtlCol="0" anchor="ctr">
            <a:spAutoFit/>
          </a:bodyPr>
          <a:lstStyle/>
          <a:p>
            <a:pPr marL="9525">
              <a:lnSpc>
                <a:spcPct val="100000"/>
              </a:lnSpc>
              <a:spcBef>
                <a:spcPts val="75"/>
              </a:spcBef>
            </a:pPr>
            <a:r>
              <a:rPr lang="en-US" sz="1400" dirty="0" smtClean="0"/>
              <a:t>Process&gt;&gt;</a:t>
            </a:r>
            <a:endParaRPr sz="1400" spc="-15" dirty="0"/>
          </a:p>
        </p:txBody>
      </p:sp>
      <p:sp>
        <p:nvSpPr>
          <p:cNvPr id="6" name="object 3"/>
          <p:cNvSpPr txBox="1"/>
          <p:nvPr/>
        </p:nvSpPr>
        <p:spPr>
          <a:xfrm>
            <a:off x="157590" y="491583"/>
            <a:ext cx="4305228" cy="4197431"/>
          </a:xfrm>
          <a:prstGeom prst="rect">
            <a:avLst/>
          </a:prstGeom>
        </p:spPr>
        <p:txBody>
          <a:bodyPr vert="horz" wrap="square" lIns="0" tIns="9525" rIns="0" bIns="0" rtlCol="0">
            <a:spAutoFit/>
          </a:bodyPr>
          <a:lstStyle/>
          <a:p>
            <a:pPr marL="266700" marR="83820" indent="-257175" algn="just">
              <a:lnSpc>
                <a:spcPct val="120000"/>
              </a:lnSpc>
              <a:spcBef>
                <a:spcPts val="75"/>
              </a:spcBef>
              <a:buClr>
                <a:srgbClr val="90C225"/>
              </a:buClr>
              <a:buSzPct val="80555"/>
              <a:buFont typeface="Wingdings 3"/>
              <a:buChar char=""/>
              <a:tabLst>
                <a:tab pos="266700" algn="l"/>
              </a:tabLst>
            </a:pPr>
            <a:r>
              <a:rPr lang="en-US" sz="1400" spc="-45" dirty="0" err="1">
                <a:solidFill>
                  <a:srgbClr val="404040"/>
                </a:solidFill>
                <a:latin typeface="Trebuchet MS"/>
                <a:cs typeface="Trebuchet MS"/>
              </a:rPr>
              <a:t>Setiap</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pesan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dikirim</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dengan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misalnya</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suhu</a:t>
            </a:r>
            <a:r>
              <a:rPr lang="en-US" sz="1400" spc="-45" dirty="0">
                <a:solidFill>
                  <a:srgbClr val="404040"/>
                </a:solidFill>
                <a:latin typeface="Trebuchet MS"/>
                <a:cs typeface="Trebuchet MS"/>
              </a:rPr>
              <a:t>/ruang1`), yang </a:t>
            </a:r>
            <a:r>
              <a:rPr lang="en-US" sz="1400" spc="-45" dirty="0" err="1">
                <a:solidFill>
                  <a:srgbClr val="404040"/>
                </a:solidFill>
                <a:latin typeface="Trebuchet MS"/>
                <a:cs typeface="Trebuchet MS"/>
              </a:rPr>
              <a:t>berfungsi</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seperti</a:t>
            </a:r>
            <a:r>
              <a:rPr lang="en-US" sz="1400" spc="-45" dirty="0">
                <a:solidFill>
                  <a:srgbClr val="404040"/>
                </a:solidFill>
                <a:latin typeface="Trebuchet MS"/>
                <a:cs typeface="Trebuchet MS"/>
              </a:rPr>
              <a:t> “label” </a:t>
            </a:r>
            <a:r>
              <a:rPr lang="en-US" sz="1400" spc="-45" dirty="0" err="1">
                <a:solidFill>
                  <a:srgbClr val="404040"/>
                </a:solidFill>
                <a:latin typeface="Trebuchet MS"/>
                <a:cs typeface="Trebuchet MS"/>
              </a:rPr>
              <a:t>untuk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mengkategorikan</a:t>
            </a:r>
            <a:r>
              <a:rPr lang="en-US" sz="1400" spc="-45" dirty="0">
                <a:solidFill>
                  <a:srgbClr val="404040"/>
                </a:solidFill>
                <a:latin typeface="Trebuchet MS"/>
                <a:cs typeface="Trebuchet MS"/>
              </a:rPr>
              <a:t> data.  </a:t>
            </a:r>
          </a:p>
          <a:p>
            <a:pPr marL="266700" marR="83820" indent="-257175" algn="just">
              <a:lnSpc>
                <a:spcPct val="120000"/>
              </a:lnSpc>
              <a:spcBef>
                <a:spcPts val="75"/>
              </a:spcBef>
              <a:buClr>
                <a:srgbClr val="90C225"/>
              </a:buClr>
              <a:buSzPct val="80555"/>
              <a:buFont typeface="Wingdings 3"/>
              <a:buChar char=""/>
              <a:tabLst>
                <a:tab pos="266700" algn="l"/>
              </a:tabLst>
            </a:pPr>
            <a:r>
              <a:rPr lang="en-US" sz="1400" spc="-45" dirty="0">
                <a:solidFill>
                  <a:srgbClr val="404040"/>
                </a:solidFill>
                <a:latin typeface="Trebuchet MS"/>
                <a:cs typeface="Trebuchet MS"/>
              </a:rPr>
              <a:t>Publisher </a:t>
            </a:r>
            <a:r>
              <a:rPr lang="en-US" sz="1400" spc="-45" dirty="0" err="1">
                <a:solidFill>
                  <a:srgbClr val="404040"/>
                </a:solidFill>
                <a:latin typeface="Trebuchet MS"/>
                <a:cs typeface="Trebuchet MS"/>
              </a:rPr>
              <a:t>mengirim</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pesan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broker </a:t>
            </a:r>
            <a:r>
              <a:rPr lang="en-US" sz="1400" spc="-45" dirty="0" err="1">
                <a:solidFill>
                  <a:srgbClr val="404040"/>
                </a:solidFill>
                <a:latin typeface="Trebuchet MS"/>
                <a:cs typeface="Trebuchet MS"/>
              </a:rPr>
              <a:t>dengan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menyertakan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tertentu</a:t>
            </a:r>
            <a:r>
              <a:rPr lang="en-US" sz="1400" spc="-45" dirty="0">
                <a:solidFill>
                  <a:srgbClr val="404040"/>
                </a:solidFill>
                <a:latin typeface="Trebuchet MS"/>
                <a:cs typeface="Trebuchet MS"/>
              </a:rPr>
              <a:t>.  </a:t>
            </a:r>
          </a:p>
          <a:p>
            <a:pPr marL="266700" marR="83820" indent="-257175" algn="just">
              <a:lnSpc>
                <a:spcPct val="120000"/>
              </a:lnSpc>
              <a:spcBef>
                <a:spcPts val="75"/>
              </a:spcBef>
              <a:buClr>
                <a:srgbClr val="90C225"/>
              </a:buClr>
              <a:buSzPct val="80555"/>
              <a:buFont typeface="Wingdings 3"/>
              <a:buChar char=""/>
              <a:tabLst>
                <a:tab pos="266700" algn="l"/>
              </a:tabLst>
            </a:pPr>
            <a:r>
              <a:rPr lang="en-US" sz="1400" spc="-45" dirty="0">
                <a:solidFill>
                  <a:srgbClr val="404040"/>
                </a:solidFill>
                <a:latin typeface="Trebuchet MS"/>
                <a:cs typeface="Trebuchet MS"/>
              </a:rPr>
              <a:t>Subscriber “</a:t>
            </a:r>
            <a:r>
              <a:rPr lang="en-US" sz="1400" spc="-45" dirty="0" err="1">
                <a:solidFill>
                  <a:srgbClr val="404040"/>
                </a:solidFill>
                <a:latin typeface="Trebuchet MS"/>
                <a:cs typeface="Trebuchet MS"/>
              </a:rPr>
              <a:t>berlangganan</a:t>
            </a:r>
            <a:r>
              <a:rPr lang="en-US" sz="1400" spc="-45" dirty="0">
                <a:solidFill>
                  <a:srgbClr val="404040"/>
                </a:solidFill>
                <a:latin typeface="Trebuchet MS"/>
                <a:cs typeface="Trebuchet MS"/>
              </a:rPr>
              <a:t>” (subscribe)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yang </a:t>
            </a:r>
            <a:r>
              <a:rPr lang="en-US" sz="1400" spc="-45" dirty="0" err="1">
                <a:solidFill>
                  <a:srgbClr val="404040"/>
                </a:solidFill>
                <a:latin typeface="Trebuchet MS"/>
                <a:cs typeface="Trebuchet MS"/>
              </a:rPr>
              <a:t>diinginkan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broker.  </a:t>
            </a:r>
          </a:p>
          <a:p>
            <a:pPr marL="266700" marR="83820" indent="-257175" algn="just">
              <a:lnSpc>
                <a:spcPct val="120000"/>
              </a:lnSpc>
              <a:spcBef>
                <a:spcPts val="75"/>
              </a:spcBef>
              <a:buClr>
                <a:srgbClr val="90C225"/>
              </a:buClr>
              <a:buSzPct val="80555"/>
              <a:buFont typeface="Wingdings 3"/>
              <a:buChar char=""/>
              <a:tabLst>
                <a:tab pos="266700" algn="l"/>
              </a:tabLst>
            </a:pPr>
            <a:r>
              <a:rPr lang="en-US" sz="1400" spc="-45" dirty="0" err="1">
                <a:solidFill>
                  <a:srgbClr val="404040"/>
                </a:solidFill>
                <a:latin typeface="Trebuchet MS"/>
                <a:cs typeface="Trebuchet MS"/>
              </a:rPr>
              <a:t>Saat</a:t>
            </a:r>
            <a:r>
              <a:rPr lang="en-US" sz="1400" spc="-45" dirty="0">
                <a:solidFill>
                  <a:srgbClr val="404040"/>
                </a:solidFill>
                <a:latin typeface="Trebuchet MS"/>
                <a:cs typeface="Trebuchet MS"/>
              </a:rPr>
              <a:t> broker </a:t>
            </a:r>
            <a:r>
              <a:rPr lang="en-US" sz="1400" spc="-45" dirty="0" err="1">
                <a:solidFill>
                  <a:srgbClr val="404040"/>
                </a:solidFill>
                <a:latin typeface="Trebuchet MS"/>
                <a:cs typeface="Trebuchet MS"/>
              </a:rPr>
              <a:t>menerima</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pesan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dari</a:t>
            </a:r>
            <a:r>
              <a:rPr lang="en-US" sz="1400" spc="-45" dirty="0">
                <a:solidFill>
                  <a:srgbClr val="404040"/>
                </a:solidFill>
                <a:latin typeface="Trebuchet MS"/>
                <a:cs typeface="Trebuchet MS"/>
              </a:rPr>
              <a:t> publisher, </a:t>
            </a:r>
            <a:r>
              <a:rPr lang="en-US" sz="1400" spc="-45" dirty="0" err="1">
                <a:solidFill>
                  <a:srgbClr val="404040"/>
                </a:solidFill>
                <a:latin typeface="Trebuchet MS"/>
                <a:cs typeface="Trebuchet MS"/>
              </a:rPr>
              <a:t>ia</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langsung</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meneruskan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pesan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tersebut</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semua</a:t>
            </a:r>
            <a:r>
              <a:rPr lang="en-US" sz="1400" spc="-45" dirty="0">
                <a:solidFill>
                  <a:srgbClr val="404040"/>
                </a:solidFill>
                <a:latin typeface="Trebuchet MS"/>
                <a:cs typeface="Trebuchet MS"/>
              </a:rPr>
              <a:t> subscriber yang </a:t>
            </a:r>
            <a:r>
              <a:rPr lang="en-US" sz="1400" spc="-45" dirty="0" err="1">
                <a:solidFill>
                  <a:srgbClr val="404040"/>
                </a:solidFill>
                <a:latin typeface="Trebuchet MS"/>
                <a:cs typeface="Trebuchet MS"/>
              </a:rPr>
              <a:t>berlangganan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terkait</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Contoh</a:t>
            </a:r>
            <a:r>
              <a:rPr lang="en-US" sz="1400" spc="-45" dirty="0">
                <a:solidFill>
                  <a:srgbClr val="404040"/>
                </a:solidFill>
                <a:latin typeface="Trebuchet MS"/>
                <a:cs typeface="Trebuchet MS"/>
              </a:rPr>
              <a:t>:  </a:t>
            </a:r>
          </a:p>
          <a:p>
            <a:pPr marL="266700" marR="83820" indent="-257175" algn="just">
              <a:lnSpc>
                <a:spcPct val="120000"/>
              </a:lnSpc>
              <a:spcBef>
                <a:spcPts val="75"/>
              </a:spcBef>
              <a:buClr>
                <a:srgbClr val="90C225"/>
              </a:buClr>
              <a:buSzPct val="80555"/>
              <a:buFont typeface="Wingdings 3"/>
              <a:buChar char=""/>
              <a:tabLst>
                <a:tab pos="266700" algn="l"/>
              </a:tabLst>
            </a:pPr>
            <a:r>
              <a:rPr lang="en-US" sz="1400" spc="-45" dirty="0" err="1">
                <a:solidFill>
                  <a:srgbClr val="404040"/>
                </a:solidFill>
                <a:latin typeface="Trebuchet MS"/>
                <a:cs typeface="Trebuchet MS"/>
              </a:rPr>
              <a:t>Sebuah</a:t>
            </a:r>
            <a:r>
              <a:rPr lang="en-US" sz="1400" spc="-45" dirty="0">
                <a:solidFill>
                  <a:srgbClr val="404040"/>
                </a:solidFill>
                <a:latin typeface="Trebuchet MS"/>
                <a:cs typeface="Trebuchet MS"/>
              </a:rPr>
              <a:t> sensor </a:t>
            </a:r>
            <a:r>
              <a:rPr lang="en-US" sz="1400" spc="-45" dirty="0" err="1">
                <a:solidFill>
                  <a:srgbClr val="404040"/>
                </a:solidFill>
                <a:latin typeface="Trebuchet MS"/>
                <a:cs typeface="Trebuchet MS"/>
              </a:rPr>
              <a:t>suhu</a:t>
            </a:r>
            <a:r>
              <a:rPr lang="en-US" sz="1400" spc="-45" dirty="0">
                <a:solidFill>
                  <a:srgbClr val="404040"/>
                </a:solidFill>
                <a:latin typeface="Trebuchet MS"/>
                <a:cs typeface="Trebuchet MS"/>
              </a:rPr>
              <a:t> (publisher) </a:t>
            </a:r>
            <a:r>
              <a:rPr lang="en-US" sz="1400" spc="-45" dirty="0" err="1">
                <a:solidFill>
                  <a:srgbClr val="404040"/>
                </a:solidFill>
                <a:latin typeface="Trebuchet MS"/>
                <a:cs typeface="Trebuchet MS"/>
              </a:rPr>
              <a:t>mengirim</a:t>
            </a:r>
            <a:r>
              <a:rPr lang="en-US" sz="1400" spc="-45" dirty="0">
                <a:solidFill>
                  <a:srgbClr val="404040"/>
                </a:solidFill>
                <a:latin typeface="Trebuchet MS"/>
                <a:cs typeface="Trebuchet MS"/>
              </a:rPr>
              <a:t> data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broker </a:t>
            </a:r>
            <a:r>
              <a:rPr lang="en-US" sz="1400" spc="-45" dirty="0" err="1">
                <a:solidFill>
                  <a:srgbClr val="404040"/>
                </a:solidFill>
                <a:latin typeface="Trebuchet MS"/>
                <a:cs typeface="Trebuchet MS"/>
              </a:rPr>
              <a:t>dengan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suhu</a:t>
            </a:r>
            <a:r>
              <a:rPr lang="en-US" sz="1400" spc="-45" dirty="0">
                <a:solidFill>
                  <a:srgbClr val="404040"/>
                </a:solidFill>
                <a:latin typeface="Trebuchet MS"/>
                <a:cs typeface="Trebuchet MS"/>
              </a:rPr>
              <a:t>/ruang1`. </a:t>
            </a:r>
            <a:r>
              <a:rPr lang="en-US" sz="1400" spc="-45" dirty="0" err="1">
                <a:solidFill>
                  <a:srgbClr val="404040"/>
                </a:solidFill>
                <a:latin typeface="Trebuchet MS"/>
                <a:cs typeface="Trebuchet MS"/>
              </a:rPr>
              <a:t>Aplikasi</a:t>
            </a:r>
            <a:r>
              <a:rPr lang="en-US" sz="1400" spc="-45" dirty="0">
                <a:solidFill>
                  <a:srgbClr val="404040"/>
                </a:solidFill>
                <a:latin typeface="Trebuchet MS"/>
                <a:cs typeface="Trebuchet MS"/>
              </a:rPr>
              <a:t> monitoring (subscriber) yang </a:t>
            </a:r>
            <a:r>
              <a:rPr lang="en-US" sz="1400" spc="-45" dirty="0" err="1">
                <a:solidFill>
                  <a:srgbClr val="404040"/>
                </a:solidFill>
                <a:latin typeface="Trebuchet MS"/>
                <a:cs typeface="Trebuchet MS"/>
              </a:rPr>
              <a:t>berlangganan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ke</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topik</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suhu</a:t>
            </a:r>
            <a:r>
              <a:rPr lang="en-US" sz="1400" spc="-45" dirty="0">
                <a:solidFill>
                  <a:srgbClr val="404040"/>
                </a:solidFill>
                <a:latin typeface="Trebuchet MS"/>
                <a:cs typeface="Trebuchet MS"/>
              </a:rPr>
              <a:t>/ruang1` </a:t>
            </a:r>
            <a:r>
              <a:rPr lang="en-US" sz="1400" spc="-45" dirty="0" err="1">
                <a:solidFill>
                  <a:srgbClr val="404040"/>
                </a:solidFill>
                <a:latin typeface="Trebuchet MS"/>
                <a:cs typeface="Trebuchet MS"/>
              </a:rPr>
              <a:t>akan</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otomatis</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menerima</a:t>
            </a:r>
            <a:r>
              <a:rPr lang="en-US" sz="1400" spc="-45" dirty="0">
                <a:solidFill>
                  <a:srgbClr val="404040"/>
                </a:solidFill>
                <a:latin typeface="Trebuchet MS"/>
                <a:cs typeface="Trebuchet MS"/>
              </a:rPr>
              <a:t> data </a:t>
            </a:r>
            <a:r>
              <a:rPr lang="en-US" sz="1400" spc="-45" dirty="0" err="1">
                <a:solidFill>
                  <a:srgbClr val="404040"/>
                </a:solidFill>
                <a:latin typeface="Trebuchet MS"/>
                <a:cs typeface="Trebuchet MS"/>
              </a:rPr>
              <a:t>tersebut</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dari</a:t>
            </a:r>
            <a:r>
              <a:rPr lang="en-US" sz="1400" spc="-45" dirty="0">
                <a:solidFill>
                  <a:srgbClr val="404040"/>
                </a:solidFill>
                <a:latin typeface="Trebuchet MS"/>
                <a:cs typeface="Trebuchet MS"/>
              </a:rPr>
              <a:t> broker </a:t>
            </a:r>
            <a:r>
              <a:rPr lang="en-US" sz="1400" spc="-45" dirty="0" err="1">
                <a:solidFill>
                  <a:srgbClr val="404040"/>
                </a:solidFill>
                <a:latin typeface="Trebuchet MS"/>
                <a:cs typeface="Trebuchet MS"/>
              </a:rPr>
              <a:t>tanpa</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perlu</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tahu</a:t>
            </a:r>
            <a:r>
              <a:rPr lang="en-US" sz="1400" spc="-45" dirty="0">
                <a:solidFill>
                  <a:srgbClr val="404040"/>
                </a:solidFill>
                <a:latin typeface="Trebuchet MS"/>
                <a:cs typeface="Trebuchet MS"/>
              </a:rPr>
              <a:t> </a:t>
            </a:r>
            <a:r>
              <a:rPr lang="en-US" sz="1400" spc="-45" dirty="0" err="1">
                <a:solidFill>
                  <a:srgbClr val="404040"/>
                </a:solidFill>
                <a:latin typeface="Trebuchet MS"/>
                <a:cs typeface="Trebuchet MS"/>
              </a:rPr>
              <a:t>alamat</a:t>
            </a:r>
            <a:r>
              <a:rPr lang="en-US" sz="1400" spc="-45" dirty="0">
                <a:solidFill>
                  <a:srgbClr val="404040"/>
                </a:solidFill>
                <a:latin typeface="Trebuchet MS"/>
                <a:cs typeface="Trebuchet MS"/>
              </a:rPr>
              <a:t> sensor.</a:t>
            </a:r>
            <a:endParaRPr sz="1400" dirty="0">
              <a:latin typeface="Trebuchet MS"/>
              <a:cs typeface="Trebuchet MS"/>
            </a:endParaRPr>
          </a:p>
        </p:txBody>
      </p:sp>
      <p:sp>
        <p:nvSpPr>
          <p:cNvPr id="7" name="object 2"/>
          <p:cNvSpPr txBox="1">
            <a:spLocks/>
          </p:cNvSpPr>
          <p:nvPr/>
        </p:nvSpPr>
        <p:spPr>
          <a:xfrm>
            <a:off x="4729590" y="167058"/>
            <a:ext cx="2759370" cy="225062"/>
          </a:xfrm>
          <a:prstGeom prst="rect">
            <a:avLst/>
          </a:prstGeom>
        </p:spPr>
        <p:txBody>
          <a:bodyPr vert="horz" wrap="square" lIns="0" tIns="9525"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9525">
              <a:lnSpc>
                <a:spcPct val="100000"/>
              </a:lnSpc>
              <a:spcBef>
                <a:spcPts val="75"/>
              </a:spcBef>
            </a:pPr>
            <a:r>
              <a:rPr lang="en-US" sz="1400" dirty="0" err="1" smtClean="0"/>
              <a:t>Keuntungan</a:t>
            </a:r>
            <a:r>
              <a:rPr lang="en-US" sz="1400" dirty="0" smtClean="0"/>
              <a:t> &gt;&gt;</a:t>
            </a:r>
            <a:endParaRPr lang="en-US" sz="1400" spc="-15" dirty="0"/>
          </a:p>
        </p:txBody>
      </p:sp>
      <p:sp>
        <p:nvSpPr>
          <p:cNvPr id="8" name="object 3"/>
          <p:cNvSpPr txBox="1"/>
          <p:nvPr/>
        </p:nvSpPr>
        <p:spPr>
          <a:xfrm>
            <a:off x="4729590" y="520521"/>
            <a:ext cx="4305228" cy="1302280"/>
          </a:xfrm>
          <a:prstGeom prst="rect">
            <a:avLst/>
          </a:prstGeom>
        </p:spPr>
        <p:txBody>
          <a:bodyPr vert="horz" wrap="square" lIns="0" tIns="9525" rIns="0" bIns="0" rtlCol="0">
            <a:spAutoFit/>
          </a:bodyPr>
          <a:lstStyle/>
          <a:p>
            <a:pPr marL="285750" indent="-285750" algn="just">
              <a:buFont typeface="Wingdings" panose="05000000000000000000" pitchFamily="2" charset="2"/>
              <a:buChar char="Ø"/>
            </a:pPr>
            <a:r>
              <a:rPr lang="en-US" sz="1400" dirty="0" err="1"/>
              <a:t>Efisien</a:t>
            </a:r>
            <a:r>
              <a:rPr lang="en-US" sz="1400" dirty="0"/>
              <a:t>: </a:t>
            </a:r>
            <a:r>
              <a:rPr lang="en-US" sz="1400" dirty="0" err="1"/>
              <a:t>Pesan</a:t>
            </a:r>
            <a:r>
              <a:rPr lang="en-US" sz="1400" dirty="0"/>
              <a:t> </a:t>
            </a:r>
            <a:r>
              <a:rPr lang="en-US" sz="1400" dirty="0" err="1"/>
              <a:t>kecil</a:t>
            </a:r>
            <a:r>
              <a:rPr lang="en-US" sz="1400" dirty="0"/>
              <a:t> </a:t>
            </a:r>
            <a:r>
              <a:rPr lang="en-US" sz="1400" dirty="0" err="1"/>
              <a:t>dan</a:t>
            </a:r>
            <a:r>
              <a:rPr lang="en-US" sz="1400" dirty="0"/>
              <a:t> minim overhead, </a:t>
            </a:r>
            <a:r>
              <a:rPr lang="en-US" sz="1400" dirty="0" err="1"/>
              <a:t>cocok</a:t>
            </a:r>
            <a:r>
              <a:rPr lang="en-US" sz="1400" dirty="0"/>
              <a:t> </a:t>
            </a:r>
            <a:r>
              <a:rPr lang="en-US" sz="1400" dirty="0" err="1"/>
              <a:t>untuk</a:t>
            </a:r>
            <a:r>
              <a:rPr lang="en-US" sz="1400" dirty="0"/>
              <a:t> </a:t>
            </a:r>
            <a:r>
              <a:rPr lang="en-US" sz="1400" dirty="0" err="1"/>
              <a:t>jaringan</a:t>
            </a:r>
            <a:r>
              <a:rPr lang="en-US" sz="1400" dirty="0"/>
              <a:t> </a:t>
            </a:r>
            <a:r>
              <a:rPr lang="en-US" sz="1400" dirty="0" err="1"/>
              <a:t>lambat</a:t>
            </a:r>
            <a:r>
              <a:rPr lang="en-US" sz="1400" dirty="0"/>
              <a:t> </a:t>
            </a:r>
            <a:r>
              <a:rPr lang="en-US" sz="1400" dirty="0" err="1"/>
              <a:t>atau</a:t>
            </a:r>
            <a:r>
              <a:rPr lang="en-US" sz="1400" dirty="0"/>
              <a:t> </a:t>
            </a:r>
            <a:r>
              <a:rPr lang="en-US" sz="1400" dirty="0" err="1"/>
              <a:t>perangkat</a:t>
            </a:r>
            <a:r>
              <a:rPr lang="en-US" sz="1400" dirty="0"/>
              <a:t> </a:t>
            </a:r>
            <a:r>
              <a:rPr lang="en-US" sz="1400" dirty="0" err="1"/>
              <a:t>rendah</a:t>
            </a:r>
            <a:r>
              <a:rPr lang="en-US" sz="1400" dirty="0"/>
              <a:t> </a:t>
            </a:r>
            <a:r>
              <a:rPr lang="en-US" sz="1400" dirty="0" err="1"/>
              <a:t>daya</a:t>
            </a:r>
            <a:r>
              <a:rPr lang="en-US" sz="1400" dirty="0"/>
              <a:t>.</a:t>
            </a:r>
          </a:p>
          <a:p>
            <a:pPr marL="285750" indent="-285750" algn="just">
              <a:buFont typeface="Wingdings" panose="05000000000000000000" pitchFamily="2" charset="2"/>
              <a:buChar char="Ø"/>
            </a:pPr>
            <a:r>
              <a:rPr lang="en-US" sz="1400" dirty="0" err="1"/>
              <a:t>Fleksibel</a:t>
            </a:r>
            <a:r>
              <a:rPr lang="en-US" sz="1400" dirty="0"/>
              <a:t>: </a:t>
            </a:r>
            <a:r>
              <a:rPr lang="en-US" sz="1400" dirty="0" err="1"/>
              <a:t>Komunikasi</a:t>
            </a:r>
            <a:r>
              <a:rPr lang="en-US" sz="1400" dirty="0"/>
              <a:t> </a:t>
            </a:r>
            <a:r>
              <a:rPr lang="en-US" sz="1400" dirty="0" err="1"/>
              <a:t>bersifat</a:t>
            </a:r>
            <a:r>
              <a:rPr lang="en-US" sz="1400" dirty="0"/>
              <a:t> *</a:t>
            </a:r>
            <a:r>
              <a:rPr lang="en-US" sz="1400" dirty="0" err="1"/>
              <a:t>asinkron</a:t>
            </a:r>
            <a:r>
              <a:rPr lang="en-US" sz="1400" dirty="0"/>
              <a:t>* (publisher </a:t>
            </a:r>
            <a:r>
              <a:rPr lang="en-US" sz="1400" dirty="0" err="1"/>
              <a:t>dan</a:t>
            </a:r>
            <a:r>
              <a:rPr lang="en-US" sz="1400" dirty="0"/>
              <a:t> subscriber </a:t>
            </a:r>
            <a:r>
              <a:rPr lang="en-US" sz="1400" dirty="0" err="1"/>
              <a:t>tidak</a:t>
            </a:r>
            <a:r>
              <a:rPr lang="en-US" sz="1400" dirty="0"/>
              <a:t> </a:t>
            </a:r>
            <a:r>
              <a:rPr lang="en-US" sz="1400" dirty="0" err="1"/>
              <a:t>perlu</a:t>
            </a:r>
            <a:r>
              <a:rPr lang="en-US" sz="1400" dirty="0"/>
              <a:t> </a:t>
            </a:r>
            <a:r>
              <a:rPr lang="en-US" sz="1400" dirty="0" err="1"/>
              <a:t>aktif</a:t>
            </a:r>
            <a:r>
              <a:rPr lang="en-US" sz="1400" dirty="0"/>
              <a:t> di </a:t>
            </a:r>
            <a:r>
              <a:rPr lang="en-US" sz="1400" dirty="0" err="1"/>
              <a:t>waktu</a:t>
            </a:r>
            <a:r>
              <a:rPr lang="en-US" sz="1400" dirty="0"/>
              <a:t> yang </a:t>
            </a:r>
            <a:r>
              <a:rPr lang="en-US" sz="1400" dirty="0" err="1"/>
              <a:t>sama</a:t>
            </a:r>
            <a:r>
              <a:rPr lang="en-US" sz="1400" dirty="0"/>
              <a:t>).  </a:t>
            </a:r>
          </a:p>
          <a:p>
            <a:pPr marL="285750" indent="-285750" algn="just">
              <a:buFont typeface="Wingdings" panose="05000000000000000000" pitchFamily="2" charset="2"/>
              <a:buChar char="Ø"/>
            </a:pPr>
            <a:r>
              <a:rPr lang="en-US" sz="1400" dirty="0" err="1"/>
              <a:t>Skalabel</a:t>
            </a:r>
            <a:r>
              <a:rPr lang="en-US" sz="1400" dirty="0"/>
              <a:t>: Broker </a:t>
            </a:r>
            <a:r>
              <a:rPr lang="en-US" sz="1400" dirty="0" err="1"/>
              <a:t>mampu</a:t>
            </a:r>
            <a:r>
              <a:rPr lang="en-US" sz="1400" dirty="0"/>
              <a:t> </a:t>
            </a:r>
            <a:r>
              <a:rPr lang="en-US" sz="1400" dirty="0" err="1"/>
              <a:t>mengelola</a:t>
            </a:r>
            <a:r>
              <a:rPr lang="en-US" sz="1400" dirty="0"/>
              <a:t> </a:t>
            </a:r>
            <a:r>
              <a:rPr lang="en-US" sz="1400" dirty="0" err="1"/>
              <a:t>ribuan</a:t>
            </a:r>
            <a:r>
              <a:rPr lang="en-US" sz="1400" dirty="0"/>
              <a:t> </a:t>
            </a:r>
            <a:r>
              <a:rPr lang="en-US" sz="1400" dirty="0" err="1"/>
              <a:t>perangkat</a:t>
            </a:r>
            <a:r>
              <a:rPr lang="en-US" sz="1400" dirty="0"/>
              <a:t> </a:t>
            </a:r>
            <a:r>
              <a:rPr lang="en-US" sz="1400" dirty="0" err="1"/>
              <a:t>sekaligus</a:t>
            </a:r>
            <a:r>
              <a:rPr lang="en-US" sz="1400" dirty="0"/>
              <a:t>. </a:t>
            </a:r>
          </a:p>
        </p:txBody>
      </p:sp>
    </p:spTree>
    <p:extLst>
      <p:ext uri="{BB962C8B-B14F-4D97-AF65-F5344CB8AC3E}">
        <p14:creationId xmlns:p14="http://schemas.microsoft.com/office/powerpoint/2010/main" val="1854395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sp>
        <p:nvSpPr>
          <p:cNvPr id="5" name="object 2"/>
          <p:cNvSpPr txBox="1">
            <a:spLocks noGrp="1"/>
          </p:cNvSpPr>
          <p:nvPr>
            <p:ph type="title"/>
          </p:nvPr>
        </p:nvSpPr>
        <p:spPr>
          <a:xfrm>
            <a:off x="157590" y="138120"/>
            <a:ext cx="2759370" cy="225062"/>
          </a:xfrm>
          <a:prstGeom prst="rect">
            <a:avLst/>
          </a:prstGeom>
        </p:spPr>
        <p:txBody>
          <a:bodyPr vert="horz" wrap="square" lIns="0" tIns="9525" rIns="0" bIns="0" rtlCol="0" anchor="ctr">
            <a:spAutoFit/>
          </a:bodyPr>
          <a:lstStyle/>
          <a:p>
            <a:pPr marL="9525">
              <a:lnSpc>
                <a:spcPct val="100000"/>
              </a:lnSpc>
              <a:spcBef>
                <a:spcPts val="75"/>
              </a:spcBef>
            </a:pPr>
            <a:r>
              <a:rPr lang="en-US" sz="1400" dirty="0" smtClean="0"/>
              <a:t>Topic $$$</a:t>
            </a:r>
            <a:endParaRPr sz="1400" spc="-15" dirty="0"/>
          </a:p>
        </p:txBody>
      </p:sp>
      <p:sp>
        <p:nvSpPr>
          <p:cNvPr id="6" name="object 3"/>
          <p:cNvSpPr txBox="1"/>
          <p:nvPr/>
        </p:nvSpPr>
        <p:spPr>
          <a:xfrm>
            <a:off x="157590" y="491583"/>
            <a:ext cx="4305228" cy="1733167"/>
          </a:xfrm>
          <a:prstGeom prst="rect">
            <a:avLst/>
          </a:prstGeom>
        </p:spPr>
        <p:txBody>
          <a:bodyPr vert="horz" wrap="square" lIns="0" tIns="9525" rIns="0" bIns="0" rtlCol="0">
            <a:spAutoFit/>
          </a:bodyPr>
          <a:lstStyle/>
          <a:p>
            <a:pPr marL="285750" indent="-285750">
              <a:buFont typeface="Arial" panose="020B0604020202020204" pitchFamily="34" charset="0"/>
              <a:buChar char="•"/>
            </a:pPr>
            <a:r>
              <a:rPr lang="en-US" sz="1400" dirty="0" err="1" smtClean="0"/>
              <a:t>Topik</a:t>
            </a:r>
            <a:r>
              <a:rPr lang="en-US" sz="1400" dirty="0" smtClean="0"/>
              <a:t> </a:t>
            </a:r>
            <a:r>
              <a:rPr lang="en-US" sz="1400" dirty="0" err="1"/>
              <a:t>adalah</a:t>
            </a:r>
            <a:r>
              <a:rPr lang="en-US" sz="1400" dirty="0"/>
              <a:t> string yang </a:t>
            </a:r>
            <a:r>
              <a:rPr lang="en-US" sz="1400" dirty="0" err="1"/>
              <a:t>berfungsi</a:t>
            </a:r>
            <a:r>
              <a:rPr lang="en-US" sz="1400" dirty="0"/>
              <a:t> </a:t>
            </a:r>
            <a:r>
              <a:rPr lang="en-US" sz="1400" dirty="0" err="1"/>
              <a:t>sebagai</a:t>
            </a:r>
            <a:r>
              <a:rPr lang="en-US" sz="1400" dirty="0"/>
              <a:t> “</a:t>
            </a:r>
            <a:r>
              <a:rPr lang="en-US" sz="1400" dirty="0" err="1"/>
              <a:t>alamat</a:t>
            </a:r>
            <a:r>
              <a:rPr lang="en-US" sz="1400" dirty="0"/>
              <a:t>” </a:t>
            </a:r>
            <a:r>
              <a:rPr lang="en-US" sz="1400" dirty="0" err="1"/>
              <a:t>atau</a:t>
            </a:r>
            <a:r>
              <a:rPr lang="en-US" sz="1400" dirty="0"/>
              <a:t> “label” </a:t>
            </a:r>
            <a:r>
              <a:rPr lang="en-US" sz="1400" dirty="0" err="1"/>
              <a:t>untuk</a:t>
            </a:r>
            <a:r>
              <a:rPr lang="en-US" sz="1400" dirty="0"/>
              <a:t> </a:t>
            </a:r>
            <a:r>
              <a:rPr lang="en-US" sz="1400" dirty="0" err="1"/>
              <a:t>mengkategorikan</a:t>
            </a:r>
            <a:r>
              <a:rPr lang="en-US" sz="1400" dirty="0"/>
              <a:t> </a:t>
            </a:r>
            <a:r>
              <a:rPr lang="en-US" sz="1400" dirty="0" err="1"/>
              <a:t>pesan</a:t>
            </a:r>
            <a:r>
              <a:rPr lang="en-US" sz="1400" dirty="0"/>
              <a:t>.</a:t>
            </a:r>
          </a:p>
          <a:p>
            <a:pPr marL="285750" indent="-285750">
              <a:buFont typeface="Arial" panose="020B0604020202020204" pitchFamily="34" charset="0"/>
              <a:buChar char="•"/>
            </a:pPr>
            <a:r>
              <a:rPr lang="en-US" sz="1400" dirty="0" err="1"/>
              <a:t>Formatnya</a:t>
            </a:r>
            <a:r>
              <a:rPr lang="en-US" sz="1400" dirty="0"/>
              <a:t> </a:t>
            </a:r>
            <a:r>
              <a:rPr lang="en-US" sz="1400" dirty="0" err="1"/>
              <a:t>hierarkis</a:t>
            </a:r>
            <a:r>
              <a:rPr lang="en-US" sz="1400" dirty="0"/>
              <a:t>, </a:t>
            </a:r>
            <a:r>
              <a:rPr lang="en-US" sz="1400" dirty="0" err="1"/>
              <a:t>menggunakan</a:t>
            </a:r>
            <a:r>
              <a:rPr lang="en-US" sz="1400" dirty="0"/>
              <a:t> </a:t>
            </a:r>
            <a:r>
              <a:rPr lang="en-US" sz="1400" dirty="0" err="1"/>
              <a:t>garis</a:t>
            </a:r>
            <a:r>
              <a:rPr lang="en-US" sz="1400" dirty="0"/>
              <a:t> miring (/) </a:t>
            </a:r>
            <a:r>
              <a:rPr lang="en-US" sz="1400" dirty="0" err="1"/>
              <a:t>sebagai</a:t>
            </a:r>
            <a:r>
              <a:rPr lang="en-US" sz="1400" dirty="0"/>
              <a:t> </a:t>
            </a:r>
            <a:r>
              <a:rPr lang="en-US" sz="1400" dirty="0" err="1"/>
              <a:t>pemisah</a:t>
            </a:r>
            <a:r>
              <a:rPr lang="en-US" sz="1400" dirty="0"/>
              <a:t>. </a:t>
            </a:r>
            <a:r>
              <a:rPr lang="en-US" sz="1400" dirty="0" err="1"/>
              <a:t>Contoh</a:t>
            </a:r>
            <a:r>
              <a:rPr lang="en-US" sz="1400" dirty="0"/>
              <a:t>:</a:t>
            </a:r>
            <a:br>
              <a:rPr lang="en-US" sz="1400" dirty="0"/>
            </a:br>
            <a:r>
              <a:rPr lang="en-US" sz="1400" dirty="0"/>
              <a:t>– </a:t>
            </a:r>
            <a:r>
              <a:rPr lang="en-US" sz="1400" dirty="0" err="1"/>
              <a:t>suhu</a:t>
            </a:r>
            <a:r>
              <a:rPr lang="en-US" sz="1400" dirty="0"/>
              <a:t>/ruang1</a:t>
            </a:r>
            <a:br>
              <a:rPr lang="en-US" sz="1400" dirty="0"/>
            </a:br>
            <a:r>
              <a:rPr lang="en-US" sz="1400" dirty="0"/>
              <a:t>– sensor/</a:t>
            </a:r>
            <a:r>
              <a:rPr lang="en-US" sz="1400" dirty="0" err="1"/>
              <a:t>kelembaban</a:t>
            </a:r>
            <a:r>
              <a:rPr lang="en-US" sz="1400" dirty="0"/>
              <a:t>/</a:t>
            </a:r>
            <a:r>
              <a:rPr lang="en-US" sz="1400" dirty="0" err="1"/>
              <a:t>tanah</a:t>
            </a:r>
            <a:endParaRPr lang="en-US" sz="1400" dirty="0"/>
          </a:p>
          <a:p>
            <a:pPr marL="285750" indent="-285750">
              <a:buFont typeface="Arial" panose="020B0604020202020204" pitchFamily="34" charset="0"/>
              <a:buChar char="•"/>
            </a:pPr>
            <a:r>
              <a:rPr lang="en-US" sz="1400" dirty="0" err="1"/>
              <a:t>Topik</a:t>
            </a:r>
            <a:r>
              <a:rPr lang="en-US" sz="1400" dirty="0"/>
              <a:t> </a:t>
            </a:r>
            <a:r>
              <a:rPr lang="en-US" sz="1400" dirty="0" err="1"/>
              <a:t>digunakan</a:t>
            </a:r>
            <a:r>
              <a:rPr lang="en-US" sz="1400" dirty="0"/>
              <a:t> </a:t>
            </a:r>
            <a:r>
              <a:rPr lang="en-US" sz="1400" dirty="0" err="1"/>
              <a:t>oleh</a:t>
            </a:r>
            <a:r>
              <a:rPr lang="en-US" sz="1400" dirty="0"/>
              <a:t> broker </a:t>
            </a:r>
            <a:r>
              <a:rPr lang="en-US" sz="1400" dirty="0" err="1"/>
              <a:t>untuk</a:t>
            </a:r>
            <a:r>
              <a:rPr lang="en-US" sz="1400" dirty="0"/>
              <a:t> </a:t>
            </a:r>
            <a:r>
              <a:rPr lang="en-US" sz="1400" dirty="0" err="1"/>
              <a:t>mengarahkan</a:t>
            </a:r>
            <a:r>
              <a:rPr lang="en-US" sz="1400" dirty="0"/>
              <a:t> </a:t>
            </a:r>
            <a:r>
              <a:rPr lang="en-US" sz="1400" dirty="0" err="1"/>
              <a:t>pesan</a:t>
            </a:r>
            <a:r>
              <a:rPr lang="en-US" sz="1400" dirty="0"/>
              <a:t> </a:t>
            </a:r>
            <a:r>
              <a:rPr lang="en-US" sz="1400" dirty="0" err="1"/>
              <a:t>ke</a:t>
            </a:r>
            <a:r>
              <a:rPr lang="en-US" sz="1400" dirty="0"/>
              <a:t> subscriber yang </a:t>
            </a:r>
            <a:r>
              <a:rPr lang="en-US" sz="1400" dirty="0" err="1" smtClean="0"/>
              <a:t>sesuai</a:t>
            </a:r>
            <a:r>
              <a:rPr lang="en-US" sz="1400" dirty="0" smtClean="0"/>
              <a:t>.</a:t>
            </a:r>
            <a:endParaRPr lang="en-US" sz="1400" dirty="0"/>
          </a:p>
        </p:txBody>
      </p:sp>
      <p:sp>
        <p:nvSpPr>
          <p:cNvPr id="7" name="object 2"/>
          <p:cNvSpPr txBox="1">
            <a:spLocks/>
          </p:cNvSpPr>
          <p:nvPr/>
        </p:nvSpPr>
        <p:spPr>
          <a:xfrm>
            <a:off x="4729590" y="167058"/>
            <a:ext cx="2759370" cy="225062"/>
          </a:xfrm>
          <a:prstGeom prst="rect">
            <a:avLst/>
          </a:prstGeom>
        </p:spPr>
        <p:txBody>
          <a:bodyPr vert="horz" wrap="square" lIns="0" tIns="9525"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9525">
              <a:lnSpc>
                <a:spcPct val="100000"/>
              </a:lnSpc>
              <a:spcBef>
                <a:spcPts val="75"/>
              </a:spcBef>
            </a:pPr>
            <a:r>
              <a:rPr lang="en-US" sz="1400" dirty="0" smtClean="0"/>
              <a:t>Device $$$</a:t>
            </a:r>
            <a:endParaRPr lang="en-US" sz="1400" spc="-15" dirty="0"/>
          </a:p>
        </p:txBody>
      </p:sp>
      <p:sp>
        <p:nvSpPr>
          <p:cNvPr id="8" name="object 3"/>
          <p:cNvSpPr txBox="1"/>
          <p:nvPr/>
        </p:nvSpPr>
        <p:spPr>
          <a:xfrm>
            <a:off x="4729590" y="520521"/>
            <a:ext cx="4305228" cy="2225609"/>
          </a:xfrm>
          <a:prstGeom prst="rect">
            <a:avLst/>
          </a:prstGeom>
        </p:spPr>
        <p:txBody>
          <a:bodyPr vert="horz" wrap="square" lIns="0" tIns="9525" rIns="0" bIns="0" rtlCol="0">
            <a:spAutoFit/>
          </a:bodyPr>
          <a:lstStyle/>
          <a:p>
            <a:pPr marL="285750" indent="-285750" algn="just">
              <a:buFont typeface="Wingdings" panose="05000000000000000000" pitchFamily="2" charset="2"/>
              <a:buChar char="ü"/>
            </a:pPr>
            <a:r>
              <a:rPr lang="en-US" sz="1400" dirty="0"/>
              <a:t>device yang </a:t>
            </a:r>
            <a:r>
              <a:rPr lang="en-US" sz="1400" dirty="0" err="1"/>
              <a:t>mengontrol</a:t>
            </a:r>
            <a:r>
              <a:rPr lang="en-US" sz="1400" dirty="0"/>
              <a:t> </a:t>
            </a:r>
            <a:r>
              <a:rPr lang="en-US" sz="1400" dirty="0" err="1"/>
              <a:t>lampu</a:t>
            </a:r>
            <a:r>
              <a:rPr lang="en-US" sz="1400" dirty="0"/>
              <a:t>, </a:t>
            </a:r>
            <a:r>
              <a:rPr lang="en-US" sz="1400" dirty="0" err="1"/>
              <a:t>seperti</a:t>
            </a:r>
            <a:r>
              <a:rPr lang="en-US" sz="1400" dirty="0"/>
              <a:t> </a:t>
            </a:r>
            <a:r>
              <a:rPr lang="en-US" sz="1400" b="1" dirty="0"/>
              <a:t>ESP32, ESP8266, </a:t>
            </a:r>
            <a:r>
              <a:rPr lang="en-US" sz="1400" b="1" dirty="0" err="1"/>
              <a:t>atau</a:t>
            </a:r>
            <a:r>
              <a:rPr lang="en-US" sz="1400" b="1" dirty="0"/>
              <a:t> board </a:t>
            </a:r>
            <a:r>
              <a:rPr lang="en-US" sz="1400" b="1" dirty="0" err="1"/>
              <a:t>lainnya</a:t>
            </a:r>
            <a:r>
              <a:rPr lang="en-US" sz="1400" dirty="0"/>
              <a:t>. </a:t>
            </a:r>
            <a:r>
              <a:rPr lang="en-US" sz="1400" dirty="0" err="1"/>
              <a:t>Perangkat</a:t>
            </a:r>
            <a:r>
              <a:rPr lang="en-US" sz="1400" dirty="0"/>
              <a:t> </a:t>
            </a:r>
            <a:r>
              <a:rPr lang="en-US" sz="1400" dirty="0" err="1"/>
              <a:t>adalah</a:t>
            </a:r>
            <a:r>
              <a:rPr lang="en-US" sz="1400" dirty="0"/>
              <a:t> (subscribe) </a:t>
            </a:r>
            <a:r>
              <a:rPr lang="en-US" sz="1400" dirty="0" err="1"/>
              <a:t>ke</a:t>
            </a:r>
            <a:r>
              <a:rPr lang="en-US" sz="1400" dirty="0"/>
              <a:t> </a:t>
            </a:r>
            <a:r>
              <a:rPr lang="en-US" sz="1400" dirty="0" err="1"/>
              <a:t>topik</a:t>
            </a:r>
            <a:r>
              <a:rPr lang="en-US" sz="1400" dirty="0"/>
              <a:t> </a:t>
            </a:r>
            <a:r>
              <a:rPr lang="en-US" sz="1400" b="1" dirty="0"/>
              <a:t>home/office/lamp</a:t>
            </a:r>
            <a:r>
              <a:rPr lang="en-US" sz="1400" dirty="0"/>
              <a:t>.</a:t>
            </a:r>
          </a:p>
          <a:p>
            <a:pPr marL="285750" indent="-285750" algn="just">
              <a:buFont typeface="Wingdings" panose="05000000000000000000" pitchFamily="2" charset="2"/>
              <a:buChar char="ü"/>
            </a:pPr>
            <a:r>
              <a:rPr lang="en-US" sz="1400" dirty="0" err="1"/>
              <a:t>Saat</a:t>
            </a:r>
            <a:r>
              <a:rPr lang="en-US" sz="1400" dirty="0"/>
              <a:t> </a:t>
            </a:r>
            <a:r>
              <a:rPr lang="en-US" sz="1400" dirty="0" err="1"/>
              <a:t>ada</a:t>
            </a:r>
            <a:r>
              <a:rPr lang="en-US" sz="1400" dirty="0"/>
              <a:t> </a:t>
            </a:r>
            <a:r>
              <a:rPr lang="en-US" sz="1400" dirty="0" err="1"/>
              <a:t>pesan</a:t>
            </a:r>
            <a:r>
              <a:rPr lang="en-US" sz="1400" dirty="0"/>
              <a:t> </a:t>
            </a:r>
            <a:r>
              <a:rPr lang="en-US" sz="1400" dirty="0" err="1"/>
              <a:t>baru</a:t>
            </a:r>
            <a:r>
              <a:rPr lang="en-US" sz="1400" dirty="0"/>
              <a:t> di </a:t>
            </a:r>
            <a:r>
              <a:rPr lang="en-US" sz="1400" dirty="0" err="1"/>
              <a:t>topik</a:t>
            </a:r>
            <a:r>
              <a:rPr lang="en-US" sz="1400" dirty="0"/>
              <a:t> </a:t>
            </a:r>
            <a:r>
              <a:rPr lang="en-US" sz="1400" dirty="0" err="1"/>
              <a:t>tersebut</a:t>
            </a:r>
            <a:r>
              <a:rPr lang="en-US" sz="1400" dirty="0"/>
              <a:t>, </a:t>
            </a:r>
            <a:r>
              <a:rPr lang="en-US" sz="1400" dirty="0" err="1"/>
              <a:t>misalnya</a:t>
            </a:r>
            <a:r>
              <a:rPr lang="en-US" sz="1400" dirty="0"/>
              <a:t> “on” </a:t>
            </a:r>
            <a:r>
              <a:rPr lang="en-US" sz="1400" dirty="0" err="1"/>
              <a:t>atau</a:t>
            </a:r>
            <a:r>
              <a:rPr lang="en-US" sz="1400" dirty="0"/>
              <a:t> “off”, </a:t>
            </a:r>
            <a:r>
              <a:rPr lang="en-US" sz="1400" b="1" dirty="0"/>
              <a:t>ESP32 </a:t>
            </a:r>
            <a:r>
              <a:rPr lang="en-US" sz="1400" b="1" dirty="0" err="1"/>
              <a:t>akan</a:t>
            </a:r>
            <a:r>
              <a:rPr lang="en-US" sz="1400" b="1" dirty="0"/>
              <a:t> </a:t>
            </a:r>
            <a:r>
              <a:rPr lang="en-US" sz="1400" b="1" dirty="0" err="1"/>
              <a:t>menerima</a:t>
            </a:r>
            <a:r>
              <a:rPr lang="en-US" sz="1400" b="1" dirty="0"/>
              <a:t> </a:t>
            </a:r>
            <a:r>
              <a:rPr lang="en-US" sz="1400" b="1" dirty="0" err="1"/>
              <a:t>pesan</a:t>
            </a:r>
            <a:r>
              <a:rPr lang="en-US" sz="1400" b="1" dirty="0"/>
              <a:t> </a:t>
            </a:r>
            <a:r>
              <a:rPr lang="en-US" sz="1400" b="1" dirty="0" err="1"/>
              <a:t>itu</a:t>
            </a:r>
            <a:r>
              <a:rPr lang="en-US" sz="1400" b="1" dirty="0"/>
              <a:t> </a:t>
            </a:r>
            <a:r>
              <a:rPr lang="en-US" sz="1400" b="1" dirty="0" err="1"/>
              <a:t>dan</a:t>
            </a:r>
            <a:r>
              <a:rPr lang="en-US" sz="1400" b="1" dirty="0"/>
              <a:t> </a:t>
            </a:r>
            <a:r>
              <a:rPr lang="en-US" sz="1400" b="1" dirty="0" err="1"/>
              <a:t>menyalakan</a:t>
            </a:r>
            <a:r>
              <a:rPr lang="en-US" sz="1400" b="1" dirty="0"/>
              <a:t> </a:t>
            </a:r>
            <a:r>
              <a:rPr lang="en-US" sz="1400" b="1" dirty="0" err="1"/>
              <a:t>atau</a:t>
            </a:r>
            <a:r>
              <a:rPr lang="en-US" sz="1400" b="1" dirty="0"/>
              <a:t> </a:t>
            </a:r>
            <a:r>
              <a:rPr lang="en-US" sz="1400" b="1" dirty="0" err="1"/>
              <a:t>mematikan</a:t>
            </a:r>
            <a:r>
              <a:rPr lang="en-US" sz="1400" b="1" dirty="0"/>
              <a:t> </a:t>
            </a:r>
            <a:r>
              <a:rPr lang="en-US" sz="1400" b="1" dirty="0" err="1"/>
              <a:t>lampu</a:t>
            </a:r>
            <a:r>
              <a:rPr lang="en-US" sz="1400" dirty="0"/>
              <a:t> </a:t>
            </a:r>
            <a:r>
              <a:rPr lang="en-US" sz="1400" dirty="0" err="1"/>
              <a:t>sesuai</a:t>
            </a:r>
            <a:r>
              <a:rPr lang="en-US" sz="1400" dirty="0"/>
              <a:t> </a:t>
            </a:r>
            <a:r>
              <a:rPr lang="en-US" sz="1400" dirty="0" err="1"/>
              <a:t>perintah</a:t>
            </a:r>
            <a:r>
              <a:rPr lang="en-US" sz="1400" dirty="0"/>
              <a:t>.</a:t>
            </a:r>
          </a:p>
          <a:p>
            <a:pPr marL="285750" indent="-285750" algn="just">
              <a:buFont typeface="Wingdings" panose="05000000000000000000" pitchFamily="2" charset="2"/>
              <a:buChar char="ü"/>
            </a:pPr>
            <a:r>
              <a:rPr lang="en-US" sz="1400" dirty="0" err="1"/>
              <a:t>Perangkat</a:t>
            </a:r>
            <a:r>
              <a:rPr lang="en-US" sz="1400" dirty="0"/>
              <a:t> yang </a:t>
            </a:r>
            <a:r>
              <a:rPr lang="en-US" sz="1400" dirty="0" err="1"/>
              <a:t>mengirim</a:t>
            </a:r>
            <a:r>
              <a:rPr lang="en-US" sz="1400" dirty="0"/>
              <a:t> </a:t>
            </a:r>
            <a:r>
              <a:rPr lang="en-US" sz="1400" dirty="0" err="1"/>
              <a:t>pesan</a:t>
            </a:r>
            <a:r>
              <a:rPr lang="en-US" sz="1400" dirty="0"/>
              <a:t> </a:t>
            </a:r>
            <a:r>
              <a:rPr lang="en-US" sz="1400" dirty="0" err="1"/>
              <a:t>ini</a:t>
            </a:r>
            <a:r>
              <a:rPr lang="en-US" sz="1400" dirty="0"/>
              <a:t> </a:t>
            </a:r>
            <a:r>
              <a:rPr lang="en-US" sz="1400" dirty="0" err="1"/>
              <a:t>adalah</a:t>
            </a:r>
            <a:r>
              <a:rPr lang="en-US" sz="1400" dirty="0"/>
              <a:t> </a:t>
            </a:r>
            <a:r>
              <a:rPr lang="en-US" sz="1400" b="1" dirty="0" err="1"/>
              <a:t>klien</a:t>
            </a:r>
            <a:r>
              <a:rPr lang="en-US" sz="1400" b="1" dirty="0"/>
              <a:t> MQTT lain</a:t>
            </a:r>
            <a:r>
              <a:rPr lang="en-US" sz="1400" dirty="0"/>
              <a:t>, yang </a:t>
            </a:r>
            <a:r>
              <a:rPr lang="en-US" sz="1400" dirty="0" err="1"/>
              <a:t>bisa</a:t>
            </a:r>
            <a:r>
              <a:rPr lang="en-US" sz="1400" dirty="0"/>
              <a:t> </a:t>
            </a:r>
            <a:r>
              <a:rPr lang="en-US" sz="1400" dirty="0" err="1"/>
              <a:t>berupa</a:t>
            </a:r>
            <a:r>
              <a:rPr lang="en-US" sz="1400" dirty="0"/>
              <a:t> </a:t>
            </a:r>
            <a:r>
              <a:rPr lang="en-US" sz="1400" b="1" dirty="0"/>
              <a:t>ESP32, ESP8266, </a:t>
            </a:r>
            <a:r>
              <a:rPr lang="en-US" sz="1400" b="1" dirty="0" err="1"/>
              <a:t>atau</a:t>
            </a:r>
            <a:r>
              <a:rPr lang="en-US" sz="1400" b="1" dirty="0"/>
              <a:t> platform </a:t>
            </a:r>
            <a:r>
              <a:rPr lang="en-US" sz="1400" b="1" dirty="0" err="1"/>
              <a:t>otomasi</a:t>
            </a:r>
            <a:r>
              <a:rPr lang="en-US" sz="1400" b="1" dirty="0"/>
              <a:t> </a:t>
            </a:r>
            <a:r>
              <a:rPr lang="en-US" sz="1400" b="1" dirty="0" err="1"/>
              <a:t>rumah</a:t>
            </a:r>
            <a:r>
              <a:rPr lang="en-US" sz="1400" dirty="0"/>
              <a:t> yang </a:t>
            </a:r>
            <a:r>
              <a:rPr lang="en-US" sz="1400" dirty="0" err="1"/>
              <a:t>mendukung</a:t>
            </a:r>
            <a:r>
              <a:rPr lang="en-US" sz="1400" dirty="0"/>
              <a:t> MQTT, </a:t>
            </a:r>
            <a:r>
              <a:rPr lang="en-US" sz="1400" dirty="0" err="1"/>
              <a:t>seperti</a:t>
            </a:r>
            <a:r>
              <a:rPr lang="en-US" sz="1400" dirty="0"/>
              <a:t> </a:t>
            </a:r>
            <a:r>
              <a:rPr lang="en-US" sz="1400" b="1" dirty="0"/>
              <a:t>Node-RED, Home Assistant, </a:t>
            </a:r>
            <a:r>
              <a:rPr lang="en-US" sz="1400" b="1" dirty="0" err="1"/>
              <a:t>Domoticz</a:t>
            </a:r>
            <a:r>
              <a:rPr lang="en-US" sz="1400" b="1" dirty="0"/>
              <a:t>, </a:t>
            </a:r>
            <a:r>
              <a:rPr lang="en-US" sz="1400" b="1" dirty="0" err="1"/>
              <a:t>atau</a:t>
            </a:r>
            <a:r>
              <a:rPr lang="en-US" sz="1400" b="1" dirty="0"/>
              <a:t> </a:t>
            </a:r>
            <a:r>
              <a:rPr lang="en-US" sz="1400" b="1" dirty="0" err="1"/>
              <a:t>OpenHAB</a:t>
            </a:r>
            <a:r>
              <a:rPr lang="en-US" dirty="0"/>
              <a:t>.</a:t>
            </a:r>
          </a:p>
        </p:txBody>
      </p:sp>
      <p:pic>
        <p:nvPicPr>
          <p:cNvPr id="2" name="Picture 1"/>
          <p:cNvPicPr>
            <a:picLocks noChangeAspect="1"/>
          </p:cNvPicPr>
          <p:nvPr/>
        </p:nvPicPr>
        <p:blipFill>
          <a:blip r:embed="rId2"/>
          <a:stretch>
            <a:fillRect/>
          </a:stretch>
        </p:blipFill>
        <p:spPr>
          <a:xfrm>
            <a:off x="944102" y="2571749"/>
            <a:ext cx="3243353" cy="1828959"/>
          </a:xfrm>
          <a:prstGeom prst="rect">
            <a:avLst/>
          </a:prstGeom>
        </p:spPr>
      </p:pic>
      <p:sp>
        <p:nvSpPr>
          <p:cNvPr id="3" name="Rectangle 2"/>
          <p:cNvSpPr/>
          <p:nvPr/>
        </p:nvSpPr>
        <p:spPr>
          <a:xfrm>
            <a:off x="279778" y="4364185"/>
            <a:ext cx="4572000" cy="523220"/>
          </a:xfrm>
          <a:prstGeom prst="rect">
            <a:avLst/>
          </a:prstGeom>
        </p:spPr>
        <p:txBody>
          <a:bodyPr>
            <a:spAutoFit/>
          </a:bodyPr>
          <a:lstStyle/>
          <a:p>
            <a:pPr marL="285750" indent="-285750" algn="just">
              <a:buFont typeface="Arial" panose="020B0604020202020204" pitchFamily="34" charset="0"/>
              <a:buChar char="•"/>
            </a:pPr>
            <a:r>
              <a:rPr lang="en-US" sz="1400" dirty="0" err="1"/>
              <a:t>perangkat</a:t>
            </a:r>
            <a:r>
              <a:rPr lang="en-US" sz="1400" dirty="0"/>
              <a:t> </a:t>
            </a:r>
            <a:r>
              <a:rPr lang="en-US" sz="1400" dirty="0" err="1"/>
              <a:t>mengirimkan</a:t>
            </a:r>
            <a:r>
              <a:rPr lang="en-US" sz="1400" dirty="0"/>
              <a:t> </a:t>
            </a:r>
            <a:r>
              <a:rPr lang="en-US" sz="1400" dirty="0" err="1"/>
              <a:t>pesan</a:t>
            </a:r>
            <a:r>
              <a:rPr lang="en-US" sz="1400" dirty="0"/>
              <a:t> “on” </a:t>
            </a:r>
            <a:r>
              <a:rPr lang="en-US" sz="1400" dirty="0" err="1"/>
              <a:t>dan</a:t>
            </a:r>
            <a:r>
              <a:rPr lang="en-US" sz="1400" dirty="0"/>
              <a:t> “off” </a:t>
            </a:r>
            <a:r>
              <a:rPr lang="en-US" sz="1400" dirty="0" err="1"/>
              <a:t>ke</a:t>
            </a:r>
            <a:r>
              <a:rPr lang="en-US" sz="1400" dirty="0"/>
              <a:t> </a:t>
            </a:r>
            <a:r>
              <a:rPr lang="en-US" sz="1400" dirty="0" err="1"/>
              <a:t>topik</a:t>
            </a:r>
            <a:r>
              <a:rPr lang="en-US" sz="1400" dirty="0"/>
              <a:t> home/office/lamp</a:t>
            </a:r>
          </a:p>
        </p:txBody>
      </p:sp>
    </p:spTree>
    <p:extLst>
      <p:ext uri="{BB962C8B-B14F-4D97-AF65-F5344CB8AC3E}">
        <p14:creationId xmlns:p14="http://schemas.microsoft.com/office/powerpoint/2010/main" val="13300770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sp>
        <p:nvSpPr>
          <p:cNvPr id="5" name="object 2"/>
          <p:cNvSpPr txBox="1">
            <a:spLocks noGrp="1"/>
          </p:cNvSpPr>
          <p:nvPr>
            <p:ph type="title"/>
          </p:nvPr>
        </p:nvSpPr>
        <p:spPr>
          <a:xfrm>
            <a:off x="157590" y="138120"/>
            <a:ext cx="2759370" cy="225062"/>
          </a:xfrm>
          <a:prstGeom prst="rect">
            <a:avLst/>
          </a:prstGeom>
        </p:spPr>
        <p:txBody>
          <a:bodyPr vert="horz" wrap="square" lIns="0" tIns="9525" rIns="0" bIns="0" rtlCol="0" anchor="ctr">
            <a:spAutoFit/>
          </a:bodyPr>
          <a:lstStyle/>
          <a:p>
            <a:pPr marL="9525">
              <a:lnSpc>
                <a:spcPct val="100000"/>
              </a:lnSpc>
              <a:spcBef>
                <a:spcPts val="75"/>
              </a:spcBef>
            </a:pPr>
            <a:r>
              <a:rPr lang="en-US" sz="1400" dirty="0" smtClean="0"/>
              <a:t>Payload $$$</a:t>
            </a:r>
            <a:endParaRPr sz="1400" spc="-15" dirty="0"/>
          </a:p>
        </p:txBody>
      </p:sp>
      <p:sp>
        <p:nvSpPr>
          <p:cNvPr id="6" name="object 3"/>
          <p:cNvSpPr txBox="1"/>
          <p:nvPr/>
        </p:nvSpPr>
        <p:spPr>
          <a:xfrm>
            <a:off x="157590" y="491583"/>
            <a:ext cx="4305228" cy="1733167"/>
          </a:xfrm>
          <a:prstGeom prst="rect">
            <a:avLst/>
          </a:prstGeom>
        </p:spPr>
        <p:txBody>
          <a:bodyPr vert="horz" wrap="square" lIns="0" tIns="9525" rIns="0" bIns="0" rtlCol="0">
            <a:spAutoFit/>
          </a:bodyPr>
          <a:lstStyle/>
          <a:p>
            <a:pPr marL="285750" indent="-285750">
              <a:buFont typeface="Wingdings" panose="05000000000000000000" pitchFamily="2" charset="2"/>
              <a:buChar char="ü"/>
            </a:pPr>
            <a:r>
              <a:rPr lang="en-US" sz="1400" dirty="0"/>
              <a:t>Payload </a:t>
            </a:r>
            <a:r>
              <a:rPr lang="en-US" sz="1400" dirty="0" err="1"/>
              <a:t>adalah</a:t>
            </a:r>
            <a:r>
              <a:rPr lang="en-US" sz="1400" dirty="0"/>
              <a:t> </a:t>
            </a:r>
            <a:r>
              <a:rPr lang="en-US" sz="1400" dirty="0" err="1"/>
              <a:t>isi</a:t>
            </a:r>
            <a:r>
              <a:rPr lang="en-US" sz="1400" dirty="0"/>
              <a:t> </a:t>
            </a:r>
            <a:r>
              <a:rPr lang="en-US" sz="1400" dirty="0" err="1"/>
              <a:t>pesan</a:t>
            </a:r>
            <a:r>
              <a:rPr lang="en-US" sz="1400" dirty="0"/>
              <a:t> yang </a:t>
            </a:r>
            <a:r>
              <a:rPr lang="en-US" sz="1400" dirty="0" err="1"/>
              <a:t>dikirim</a:t>
            </a:r>
            <a:r>
              <a:rPr lang="en-US" sz="1400" dirty="0"/>
              <a:t> </a:t>
            </a:r>
            <a:r>
              <a:rPr lang="en-US" sz="1400" dirty="0" err="1"/>
              <a:t>oleh</a:t>
            </a:r>
            <a:r>
              <a:rPr lang="en-US" sz="1400" dirty="0"/>
              <a:t> publisher.</a:t>
            </a:r>
          </a:p>
          <a:p>
            <a:pPr marL="285750" indent="-285750">
              <a:buFont typeface="Wingdings" panose="05000000000000000000" pitchFamily="2" charset="2"/>
              <a:buChar char="ü"/>
            </a:pPr>
            <a:r>
              <a:rPr lang="en-US" sz="1400" dirty="0" err="1"/>
              <a:t>Formatnya</a:t>
            </a:r>
            <a:r>
              <a:rPr lang="en-US" sz="1400" dirty="0"/>
              <a:t> </a:t>
            </a:r>
            <a:r>
              <a:rPr lang="en-US" sz="1400" dirty="0" err="1"/>
              <a:t>fleksibel</a:t>
            </a:r>
            <a:r>
              <a:rPr lang="en-US" sz="1400" dirty="0"/>
              <a:t>, </a:t>
            </a:r>
            <a:r>
              <a:rPr lang="en-US" sz="1400" dirty="0" err="1"/>
              <a:t>bisa</a:t>
            </a:r>
            <a:r>
              <a:rPr lang="en-US" sz="1400" dirty="0"/>
              <a:t> </a:t>
            </a:r>
            <a:r>
              <a:rPr lang="en-US" sz="1400" dirty="0" err="1"/>
              <a:t>berupa</a:t>
            </a:r>
            <a:r>
              <a:rPr lang="en-US" sz="1400" dirty="0"/>
              <a:t> </a:t>
            </a:r>
            <a:r>
              <a:rPr lang="en-US" sz="1400" dirty="0" err="1"/>
              <a:t>teks</a:t>
            </a:r>
            <a:r>
              <a:rPr lang="en-US" sz="1400" dirty="0"/>
              <a:t> (string), </a:t>
            </a:r>
            <a:r>
              <a:rPr lang="en-US" sz="1400" dirty="0" err="1"/>
              <a:t>angka</a:t>
            </a:r>
            <a:r>
              <a:rPr lang="en-US" sz="1400" dirty="0"/>
              <a:t>, JSON, XML, </a:t>
            </a:r>
            <a:r>
              <a:rPr lang="en-US" sz="1400" dirty="0" err="1"/>
              <a:t>atau</a:t>
            </a:r>
            <a:r>
              <a:rPr lang="en-US" sz="1400" dirty="0"/>
              <a:t> data </a:t>
            </a:r>
            <a:r>
              <a:rPr lang="en-US" sz="1400" dirty="0" err="1"/>
              <a:t>biner</a:t>
            </a:r>
            <a:r>
              <a:rPr lang="en-US" sz="1400" dirty="0"/>
              <a:t>, </a:t>
            </a:r>
            <a:r>
              <a:rPr lang="en-US" sz="1400" dirty="0" err="1"/>
              <a:t>tergantung</a:t>
            </a:r>
            <a:r>
              <a:rPr lang="en-US" sz="1400" dirty="0"/>
              <a:t> </a:t>
            </a:r>
            <a:r>
              <a:rPr lang="en-US" sz="1400" dirty="0" err="1"/>
              <a:t>kebutuhan</a:t>
            </a:r>
            <a:r>
              <a:rPr lang="en-US" sz="1400" dirty="0"/>
              <a:t> </a:t>
            </a:r>
            <a:r>
              <a:rPr lang="en-US" sz="1400" dirty="0" err="1"/>
              <a:t>aplikasi</a:t>
            </a:r>
            <a:r>
              <a:rPr lang="en-US" sz="1400" dirty="0"/>
              <a:t>.</a:t>
            </a:r>
          </a:p>
          <a:p>
            <a:pPr marL="285750" indent="-285750">
              <a:buFont typeface="Wingdings" panose="05000000000000000000" pitchFamily="2" charset="2"/>
              <a:buChar char="ü"/>
            </a:pPr>
            <a:r>
              <a:rPr lang="en-US" sz="1400" dirty="0" err="1"/>
              <a:t>Contoh</a:t>
            </a:r>
            <a:r>
              <a:rPr lang="en-US" sz="1400" dirty="0"/>
              <a:t> payload:</a:t>
            </a:r>
            <a:br>
              <a:rPr lang="en-US" sz="1400" dirty="0"/>
            </a:br>
            <a:r>
              <a:rPr lang="en-US" sz="1400" dirty="0"/>
              <a:t>– </a:t>
            </a:r>
            <a:r>
              <a:rPr lang="en-US" sz="1400" dirty="0" err="1"/>
              <a:t>Teks</a:t>
            </a:r>
            <a:r>
              <a:rPr lang="en-US" sz="1400" dirty="0"/>
              <a:t>: “</a:t>
            </a:r>
            <a:r>
              <a:rPr lang="en-US" sz="1400" dirty="0" err="1"/>
              <a:t>Suhu</a:t>
            </a:r>
            <a:r>
              <a:rPr lang="en-US" sz="1400" dirty="0"/>
              <a:t>: 25.5°C”</a:t>
            </a:r>
            <a:br>
              <a:rPr lang="en-US" sz="1400" dirty="0"/>
            </a:br>
            <a:r>
              <a:rPr lang="en-US" sz="1400" dirty="0"/>
              <a:t>– JSON: {“</a:t>
            </a:r>
            <a:r>
              <a:rPr lang="en-US" sz="1400" dirty="0" err="1"/>
              <a:t>suhu</a:t>
            </a:r>
            <a:r>
              <a:rPr lang="en-US" sz="1400" dirty="0"/>
              <a:t>”: 25.5, “unit”: “Celsius”}</a:t>
            </a:r>
            <a:br>
              <a:rPr lang="en-US" sz="1400" dirty="0"/>
            </a:br>
            <a:r>
              <a:rPr lang="en-US" sz="1400" dirty="0"/>
              <a:t>– </a:t>
            </a:r>
            <a:r>
              <a:rPr lang="en-US" sz="1400" dirty="0" err="1"/>
              <a:t>Angka</a:t>
            </a:r>
            <a:r>
              <a:rPr lang="en-US" sz="1400" dirty="0"/>
              <a:t>: 25.5</a:t>
            </a:r>
          </a:p>
        </p:txBody>
      </p:sp>
      <p:sp>
        <p:nvSpPr>
          <p:cNvPr id="7" name="object 2"/>
          <p:cNvSpPr txBox="1">
            <a:spLocks/>
          </p:cNvSpPr>
          <p:nvPr/>
        </p:nvSpPr>
        <p:spPr>
          <a:xfrm>
            <a:off x="4729590" y="80880"/>
            <a:ext cx="2759370" cy="397416"/>
          </a:xfrm>
          <a:prstGeom prst="rect">
            <a:avLst/>
          </a:prstGeom>
        </p:spPr>
        <p:txBody>
          <a:bodyPr vert="horz" wrap="square" lIns="0" tIns="9525"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400" dirty="0" smtClean="0"/>
              <a:t>3 level </a:t>
            </a:r>
            <a:r>
              <a:rPr lang="en-US" sz="1400" dirty="0" err="1"/>
              <a:t>QoS</a:t>
            </a:r>
            <a:r>
              <a:rPr lang="en-US" sz="1400" dirty="0"/>
              <a:t> </a:t>
            </a:r>
            <a:r>
              <a:rPr lang="en-US" sz="1400" dirty="0" err="1"/>
              <a:t>dalam</a:t>
            </a:r>
            <a:r>
              <a:rPr lang="en-US" sz="1400" dirty="0"/>
              <a:t> MQTT: </a:t>
            </a:r>
            <a:r>
              <a:rPr lang="en-US" sz="1400" dirty="0" err="1"/>
              <a:t>QoS</a:t>
            </a:r>
            <a:r>
              <a:rPr lang="en-US" sz="1400" dirty="0"/>
              <a:t> 0, </a:t>
            </a:r>
            <a:r>
              <a:rPr lang="en-US" sz="1400" dirty="0" err="1"/>
              <a:t>QoS</a:t>
            </a:r>
            <a:r>
              <a:rPr lang="en-US" sz="1400" dirty="0"/>
              <a:t> 1, </a:t>
            </a:r>
            <a:r>
              <a:rPr lang="en-US" sz="1400" dirty="0" err="1"/>
              <a:t>dan</a:t>
            </a:r>
            <a:r>
              <a:rPr lang="en-US" sz="1400" dirty="0"/>
              <a:t> </a:t>
            </a:r>
            <a:r>
              <a:rPr lang="en-US" sz="1400" dirty="0" err="1"/>
              <a:t>QoS</a:t>
            </a:r>
            <a:r>
              <a:rPr lang="en-US" sz="1400" dirty="0"/>
              <a:t> </a:t>
            </a:r>
            <a:r>
              <a:rPr lang="en-US" sz="1400" dirty="0" smtClean="0"/>
              <a:t>2 $$$</a:t>
            </a:r>
            <a:endParaRPr lang="en-US" sz="1400" dirty="0"/>
          </a:p>
        </p:txBody>
      </p:sp>
      <p:sp>
        <p:nvSpPr>
          <p:cNvPr id="8" name="object 3"/>
          <p:cNvSpPr txBox="1"/>
          <p:nvPr/>
        </p:nvSpPr>
        <p:spPr>
          <a:xfrm>
            <a:off x="4729590" y="520521"/>
            <a:ext cx="4305228" cy="4533933"/>
          </a:xfrm>
          <a:prstGeom prst="rect">
            <a:avLst/>
          </a:prstGeom>
        </p:spPr>
        <p:txBody>
          <a:bodyPr vert="horz" wrap="square" lIns="0" tIns="9525" rIns="0" bIns="0" rtlCol="0">
            <a:spAutoFit/>
          </a:bodyPr>
          <a:lstStyle/>
          <a:p>
            <a:r>
              <a:rPr lang="en-US" sz="1400" b="1" dirty="0" err="1"/>
              <a:t>QoS</a:t>
            </a:r>
            <a:r>
              <a:rPr lang="en-US" sz="1400" b="1" dirty="0"/>
              <a:t> 0</a:t>
            </a:r>
            <a:r>
              <a:rPr lang="en-US" sz="1400" dirty="0"/>
              <a:t>: </a:t>
            </a:r>
            <a:r>
              <a:rPr lang="en-US" sz="1400" dirty="0" err="1"/>
              <a:t>Pesan</a:t>
            </a:r>
            <a:r>
              <a:rPr lang="en-US" sz="1400" dirty="0"/>
              <a:t> </a:t>
            </a:r>
            <a:r>
              <a:rPr lang="en-US" sz="1400" dirty="0" err="1"/>
              <a:t>dikirim</a:t>
            </a:r>
            <a:r>
              <a:rPr lang="en-US" sz="1400" dirty="0"/>
              <a:t> </a:t>
            </a:r>
            <a:r>
              <a:rPr lang="en-US" sz="1400" dirty="0" err="1"/>
              <a:t>sekali</a:t>
            </a:r>
            <a:r>
              <a:rPr lang="en-US" sz="1400" dirty="0"/>
              <a:t> </a:t>
            </a:r>
            <a:r>
              <a:rPr lang="en-US" sz="1400" dirty="0" err="1"/>
              <a:t>tanpa</a:t>
            </a:r>
            <a:r>
              <a:rPr lang="en-US" sz="1400" dirty="0"/>
              <a:t> </a:t>
            </a:r>
            <a:r>
              <a:rPr lang="en-US" sz="1400" dirty="0" err="1"/>
              <a:t>konfirmasi</a:t>
            </a:r>
            <a:r>
              <a:rPr lang="en-US" sz="1400" dirty="0"/>
              <a:t> (</a:t>
            </a:r>
            <a:r>
              <a:rPr lang="en-US" sz="1400" i="1" dirty="0"/>
              <a:t>fire and forget</a:t>
            </a:r>
            <a:r>
              <a:rPr lang="en-US" sz="1400" dirty="0"/>
              <a:t>).</a:t>
            </a:r>
          </a:p>
          <a:p>
            <a:pPr lvl="1"/>
            <a:r>
              <a:rPr lang="en-US" sz="1400" dirty="0" err="1"/>
              <a:t>Karakteristik</a:t>
            </a:r>
            <a:r>
              <a:rPr lang="en-US" sz="1400" dirty="0"/>
              <a:t>:</a:t>
            </a:r>
          </a:p>
          <a:p>
            <a:pPr marL="1200150" lvl="2" indent="-285750">
              <a:buFont typeface="Wingdings" panose="05000000000000000000" pitchFamily="2" charset="2"/>
              <a:buChar char="q"/>
            </a:pPr>
            <a:r>
              <a:rPr lang="en-US" sz="1400" dirty="0" err="1"/>
              <a:t>Pesan</a:t>
            </a:r>
            <a:r>
              <a:rPr lang="en-US" sz="1400" dirty="0"/>
              <a:t> </a:t>
            </a:r>
            <a:r>
              <a:rPr lang="en-US" sz="1400" dirty="0" err="1"/>
              <a:t>dikirim</a:t>
            </a:r>
            <a:r>
              <a:rPr lang="en-US" sz="1400" dirty="0"/>
              <a:t> </a:t>
            </a:r>
            <a:r>
              <a:rPr lang="en-US" sz="1400" b="1" dirty="0" err="1"/>
              <a:t>sekali</a:t>
            </a:r>
            <a:r>
              <a:rPr lang="en-US" sz="1400" b="1" dirty="0"/>
              <a:t> </a:t>
            </a:r>
            <a:r>
              <a:rPr lang="en-US" sz="1400" b="1" dirty="0" err="1"/>
              <a:t>saja</a:t>
            </a:r>
            <a:r>
              <a:rPr lang="en-US" sz="1400" dirty="0"/>
              <a:t> </a:t>
            </a:r>
            <a:r>
              <a:rPr lang="en-US" sz="1400" dirty="0" err="1"/>
              <a:t>tanpa</a:t>
            </a:r>
            <a:r>
              <a:rPr lang="en-US" sz="1400" dirty="0"/>
              <a:t> </a:t>
            </a:r>
            <a:r>
              <a:rPr lang="en-US" sz="1400" dirty="0" err="1"/>
              <a:t>konfirmasi</a:t>
            </a:r>
            <a:r>
              <a:rPr lang="en-US" sz="1400" dirty="0"/>
              <a:t> </a:t>
            </a:r>
            <a:r>
              <a:rPr lang="en-US" sz="1400" dirty="0" err="1"/>
              <a:t>penerimaan</a:t>
            </a:r>
            <a:r>
              <a:rPr lang="en-US" sz="1400" dirty="0"/>
              <a:t>.</a:t>
            </a:r>
          </a:p>
          <a:p>
            <a:pPr marL="1200150" lvl="2" indent="-285750">
              <a:buFont typeface="Wingdings" panose="05000000000000000000" pitchFamily="2" charset="2"/>
              <a:buChar char="q"/>
            </a:pPr>
            <a:r>
              <a:rPr lang="en-US" sz="1400" dirty="0" err="1"/>
              <a:t>Tidak</a:t>
            </a:r>
            <a:r>
              <a:rPr lang="en-US" sz="1400" dirty="0"/>
              <a:t> </a:t>
            </a:r>
            <a:r>
              <a:rPr lang="en-US" sz="1400" dirty="0" err="1"/>
              <a:t>ada</a:t>
            </a:r>
            <a:r>
              <a:rPr lang="en-US" sz="1400" dirty="0"/>
              <a:t> </a:t>
            </a:r>
            <a:r>
              <a:rPr lang="en-US" sz="1400" dirty="0" err="1"/>
              <a:t>jaminan</a:t>
            </a:r>
            <a:r>
              <a:rPr lang="en-US" sz="1400" dirty="0"/>
              <a:t> </a:t>
            </a:r>
            <a:r>
              <a:rPr lang="en-US" sz="1400" dirty="0" err="1"/>
              <a:t>pesan</a:t>
            </a:r>
            <a:r>
              <a:rPr lang="en-US" sz="1400" dirty="0"/>
              <a:t> </a:t>
            </a:r>
            <a:r>
              <a:rPr lang="en-US" sz="1400" dirty="0" err="1"/>
              <a:t>sampai</a:t>
            </a:r>
            <a:r>
              <a:rPr lang="en-US" sz="1400" dirty="0"/>
              <a:t> </a:t>
            </a:r>
            <a:r>
              <a:rPr lang="en-US" sz="1400" dirty="0" err="1"/>
              <a:t>ke</a:t>
            </a:r>
            <a:r>
              <a:rPr lang="en-US" sz="1400" dirty="0"/>
              <a:t> </a:t>
            </a:r>
            <a:r>
              <a:rPr lang="en-US" sz="1400" dirty="0" err="1"/>
              <a:t>penerima</a:t>
            </a:r>
            <a:r>
              <a:rPr lang="en-US" sz="1400" dirty="0"/>
              <a:t>.</a:t>
            </a:r>
          </a:p>
          <a:p>
            <a:pPr marL="1200150" lvl="2" indent="-285750">
              <a:buFont typeface="Wingdings" panose="05000000000000000000" pitchFamily="2" charset="2"/>
              <a:buChar char="q"/>
            </a:pPr>
            <a:r>
              <a:rPr lang="en-US" sz="1400" dirty="0" err="1"/>
              <a:t>Cocok</a:t>
            </a:r>
            <a:r>
              <a:rPr lang="en-US" sz="1400" dirty="0"/>
              <a:t> </a:t>
            </a:r>
            <a:r>
              <a:rPr lang="en-US" sz="1400" dirty="0" err="1"/>
              <a:t>untuk</a:t>
            </a:r>
            <a:r>
              <a:rPr lang="en-US" sz="1400" dirty="0"/>
              <a:t> data yang </a:t>
            </a:r>
            <a:r>
              <a:rPr lang="en-US" sz="1400" dirty="0" err="1"/>
              <a:t>tidak</a:t>
            </a:r>
            <a:r>
              <a:rPr lang="en-US" sz="1400" dirty="0"/>
              <a:t> </a:t>
            </a:r>
            <a:r>
              <a:rPr lang="en-US" sz="1400" dirty="0" err="1"/>
              <a:t>kritis</a:t>
            </a:r>
            <a:r>
              <a:rPr lang="en-US" sz="1400" dirty="0"/>
              <a:t> </a:t>
            </a:r>
            <a:r>
              <a:rPr lang="en-US" sz="1400" dirty="0" err="1"/>
              <a:t>atau</a:t>
            </a:r>
            <a:r>
              <a:rPr lang="en-US" sz="1400" dirty="0"/>
              <a:t> data yang </a:t>
            </a:r>
            <a:r>
              <a:rPr lang="en-US" sz="1400" dirty="0" err="1"/>
              <a:t>dikirim</a:t>
            </a:r>
            <a:r>
              <a:rPr lang="en-US" sz="1400" dirty="0"/>
              <a:t> </a:t>
            </a:r>
            <a:r>
              <a:rPr lang="en-US" sz="1400" dirty="0" err="1"/>
              <a:t>berulang</a:t>
            </a:r>
            <a:r>
              <a:rPr lang="en-US" sz="1400" dirty="0"/>
              <a:t> (</a:t>
            </a:r>
            <a:r>
              <a:rPr lang="en-US" sz="1400" dirty="0" err="1"/>
              <a:t>misalnya</a:t>
            </a:r>
            <a:r>
              <a:rPr lang="en-US" sz="1400" dirty="0"/>
              <a:t>, sensor yang </a:t>
            </a:r>
            <a:r>
              <a:rPr lang="en-US" sz="1400" dirty="0" err="1"/>
              <a:t>mengirim</a:t>
            </a:r>
            <a:r>
              <a:rPr lang="en-US" sz="1400" dirty="0"/>
              <a:t> data </a:t>
            </a:r>
            <a:r>
              <a:rPr lang="en-US" sz="1400" dirty="0" err="1"/>
              <a:t>secara</a:t>
            </a:r>
            <a:r>
              <a:rPr lang="en-US" sz="1400" dirty="0"/>
              <a:t> </a:t>
            </a:r>
            <a:r>
              <a:rPr lang="en-US" sz="1400" dirty="0" err="1"/>
              <a:t>berkala</a:t>
            </a:r>
            <a:r>
              <a:rPr lang="en-US" sz="1400" dirty="0"/>
              <a:t>).</a:t>
            </a:r>
          </a:p>
          <a:p>
            <a:pPr lvl="1"/>
            <a:r>
              <a:rPr lang="en-US" sz="1400" dirty="0"/>
              <a:t>Cara </a:t>
            </a:r>
            <a:r>
              <a:rPr lang="en-US" sz="1400" dirty="0" err="1"/>
              <a:t>Kerja</a:t>
            </a:r>
            <a:r>
              <a:rPr lang="en-US" sz="1400" dirty="0"/>
              <a:t>:</a:t>
            </a:r>
          </a:p>
          <a:p>
            <a:pPr marL="1200150" lvl="2" indent="-285750">
              <a:buFont typeface="Wingdings" panose="05000000000000000000" pitchFamily="2" charset="2"/>
              <a:buChar char="q"/>
            </a:pPr>
            <a:r>
              <a:rPr lang="en-US" sz="1400" dirty="0"/>
              <a:t>Publisher </a:t>
            </a:r>
            <a:r>
              <a:rPr lang="en-US" sz="1400" dirty="0" err="1"/>
              <a:t>mengirim</a:t>
            </a:r>
            <a:r>
              <a:rPr lang="en-US" sz="1400" dirty="0"/>
              <a:t> </a:t>
            </a:r>
            <a:r>
              <a:rPr lang="en-US" sz="1400" dirty="0" err="1"/>
              <a:t>pesan</a:t>
            </a:r>
            <a:r>
              <a:rPr lang="en-US" sz="1400" dirty="0"/>
              <a:t> </a:t>
            </a:r>
            <a:r>
              <a:rPr lang="en-US" sz="1400" dirty="0" err="1"/>
              <a:t>ke</a:t>
            </a:r>
            <a:r>
              <a:rPr lang="en-US" sz="1400" dirty="0"/>
              <a:t> broker.</a:t>
            </a:r>
          </a:p>
          <a:p>
            <a:pPr marL="1200150" lvl="2" indent="-285750">
              <a:buFont typeface="Wingdings" panose="05000000000000000000" pitchFamily="2" charset="2"/>
              <a:buChar char="q"/>
            </a:pPr>
            <a:r>
              <a:rPr lang="en-US" sz="1400" dirty="0"/>
              <a:t>Broker </a:t>
            </a:r>
            <a:r>
              <a:rPr lang="en-US" sz="1400" dirty="0" err="1"/>
              <a:t>langsung</a:t>
            </a:r>
            <a:r>
              <a:rPr lang="en-US" sz="1400" dirty="0"/>
              <a:t> </a:t>
            </a:r>
            <a:r>
              <a:rPr lang="en-US" sz="1400" dirty="0" err="1"/>
              <a:t>meneruskan</a:t>
            </a:r>
            <a:r>
              <a:rPr lang="en-US" sz="1400" dirty="0"/>
              <a:t> </a:t>
            </a:r>
            <a:r>
              <a:rPr lang="en-US" sz="1400" dirty="0" err="1"/>
              <a:t>pesan</a:t>
            </a:r>
            <a:r>
              <a:rPr lang="en-US" sz="1400" dirty="0"/>
              <a:t> </a:t>
            </a:r>
            <a:r>
              <a:rPr lang="en-US" sz="1400" dirty="0" err="1"/>
              <a:t>ke</a:t>
            </a:r>
            <a:r>
              <a:rPr lang="en-US" sz="1400" dirty="0"/>
              <a:t> subscriber </a:t>
            </a:r>
            <a:r>
              <a:rPr lang="en-US" sz="1400" dirty="0" err="1"/>
              <a:t>tanpa</a:t>
            </a:r>
            <a:r>
              <a:rPr lang="en-US" sz="1400" dirty="0"/>
              <a:t> </a:t>
            </a:r>
            <a:r>
              <a:rPr lang="en-US" sz="1400" dirty="0" err="1"/>
              <a:t>menunggu</a:t>
            </a:r>
            <a:r>
              <a:rPr lang="en-US" sz="1400" dirty="0"/>
              <a:t> </a:t>
            </a:r>
            <a:r>
              <a:rPr lang="en-US" sz="1400" dirty="0" err="1"/>
              <a:t>konfirmasi</a:t>
            </a:r>
            <a:r>
              <a:rPr lang="en-US" sz="1400" dirty="0"/>
              <a:t>.</a:t>
            </a:r>
          </a:p>
          <a:p>
            <a:pPr marL="1200150" lvl="2" indent="-285750">
              <a:buFont typeface="Wingdings" panose="05000000000000000000" pitchFamily="2" charset="2"/>
              <a:buChar char="q"/>
            </a:pPr>
            <a:r>
              <a:rPr lang="en-US" sz="1400" dirty="0" err="1"/>
              <a:t>Jika</a:t>
            </a:r>
            <a:r>
              <a:rPr lang="en-US" sz="1400" dirty="0"/>
              <a:t> </a:t>
            </a:r>
            <a:r>
              <a:rPr lang="en-US" sz="1400" dirty="0" err="1"/>
              <a:t>pesan</a:t>
            </a:r>
            <a:r>
              <a:rPr lang="en-US" sz="1400" dirty="0"/>
              <a:t> </a:t>
            </a:r>
            <a:r>
              <a:rPr lang="en-US" sz="1400" dirty="0" err="1"/>
              <a:t>hilang</a:t>
            </a:r>
            <a:r>
              <a:rPr lang="en-US" sz="1400" dirty="0"/>
              <a:t> di </a:t>
            </a:r>
            <a:r>
              <a:rPr lang="en-US" sz="1400" dirty="0" err="1"/>
              <a:t>tengah</a:t>
            </a:r>
            <a:r>
              <a:rPr lang="en-US" sz="1400" dirty="0"/>
              <a:t> </a:t>
            </a:r>
            <a:r>
              <a:rPr lang="en-US" sz="1400" dirty="0" err="1"/>
              <a:t>jalan</a:t>
            </a:r>
            <a:r>
              <a:rPr lang="en-US" sz="1400" dirty="0"/>
              <a:t>, </a:t>
            </a:r>
            <a:r>
              <a:rPr lang="en-US" sz="1400" dirty="0" err="1"/>
              <a:t>tidak</a:t>
            </a:r>
            <a:r>
              <a:rPr lang="en-US" sz="1400" dirty="0"/>
              <a:t> </a:t>
            </a:r>
            <a:r>
              <a:rPr lang="en-US" sz="1400" dirty="0" err="1"/>
              <a:t>ada</a:t>
            </a:r>
            <a:r>
              <a:rPr lang="en-US" sz="1400" dirty="0"/>
              <a:t> </a:t>
            </a:r>
            <a:r>
              <a:rPr lang="en-US" sz="1400" dirty="0" err="1"/>
              <a:t>upaya</a:t>
            </a:r>
            <a:r>
              <a:rPr lang="en-US" sz="1400" dirty="0"/>
              <a:t> </a:t>
            </a:r>
            <a:r>
              <a:rPr lang="en-US" sz="1400" dirty="0" err="1"/>
              <a:t>pengiriman</a:t>
            </a:r>
            <a:r>
              <a:rPr lang="en-US" sz="1400" dirty="0"/>
              <a:t> </a:t>
            </a:r>
            <a:r>
              <a:rPr lang="en-US" sz="1400" dirty="0" err="1"/>
              <a:t>ulang</a:t>
            </a:r>
            <a:r>
              <a:rPr lang="en-US" sz="1400" dirty="0"/>
              <a:t>.</a:t>
            </a:r>
          </a:p>
          <a:p>
            <a:pPr lvl="1"/>
            <a:r>
              <a:rPr lang="en-US" sz="1400" dirty="0" err="1"/>
              <a:t>Contoh</a:t>
            </a:r>
            <a:r>
              <a:rPr lang="en-US" sz="1400" dirty="0"/>
              <a:t> </a:t>
            </a:r>
            <a:r>
              <a:rPr lang="en-US" sz="1400" dirty="0" err="1"/>
              <a:t>Penggunaan</a:t>
            </a:r>
            <a:r>
              <a:rPr lang="en-US" sz="1400" dirty="0"/>
              <a:t>:</a:t>
            </a:r>
          </a:p>
          <a:p>
            <a:pPr lvl="2"/>
            <a:r>
              <a:rPr lang="en-US" sz="1400" dirty="0"/>
              <a:t>Monitoring </a:t>
            </a:r>
            <a:r>
              <a:rPr lang="en-US" sz="1400" dirty="0" err="1"/>
              <a:t>suhu</a:t>
            </a:r>
            <a:r>
              <a:rPr lang="en-US" sz="1400" dirty="0"/>
              <a:t> </a:t>
            </a:r>
            <a:r>
              <a:rPr lang="en-US" sz="1400" dirty="0" err="1"/>
              <a:t>ruangan</a:t>
            </a:r>
            <a:r>
              <a:rPr lang="en-US" sz="1400" dirty="0"/>
              <a:t> yang </a:t>
            </a:r>
            <a:r>
              <a:rPr lang="en-US" sz="1400" dirty="0" err="1"/>
              <a:t>tidak</a:t>
            </a:r>
            <a:r>
              <a:rPr lang="en-US" sz="1400" dirty="0"/>
              <a:t> </a:t>
            </a:r>
            <a:r>
              <a:rPr lang="en-US" sz="1400" dirty="0" err="1"/>
              <a:t>memerlukan</a:t>
            </a:r>
            <a:r>
              <a:rPr lang="en-US" sz="1400" dirty="0"/>
              <a:t> </a:t>
            </a:r>
            <a:r>
              <a:rPr lang="en-US" sz="1400" dirty="0" err="1"/>
              <a:t>keandalan</a:t>
            </a:r>
            <a:r>
              <a:rPr lang="en-US" sz="1400" dirty="0"/>
              <a:t> </a:t>
            </a:r>
            <a:r>
              <a:rPr lang="en-US" sz="1400" dirty="0" err="1"/>
              <a:t>tinggi</a:t>
            </a:r>
            <a:r>
              <a:rPr lang="en-US" sz="1400" dirty="0"/>
              <a:t>.</a:t>
            </a:r>
          </a:p>
          <a:p>
            <a:pPr algn="just"/>
            <a:endParaRPr lang="en-US" sz="1400" dirty="0"/>
          </a:p>
        </p:txBody>
      </p:sp>
      <p:sp>
        <p:nvSpPr>
          <p:cNvPr id="9" name="object 2"/>
          <p:cNvSpPr txBox="1">
            <a:spLocks/>
          </p:cNvSpPr>
          <p:nvPr/>
        </p:nvSpPr>
        <p:spPr>
          <a:xfrm>
            <a:off x="157590" y="2484302"/>
            <a:ext cx="2759370" cy="203517"/>
          </a:xfrm>
          <a:prstGeom prst="rect">
            <a:avLst/>
          </a:prstGeom>
        </p:spPr>
        <p:txBody>
          <a:bodyPr vert="horz" wrap="square" lIns="0" tIns="9525" rIns="0" bIns="0" rtlCol="0" anchor="ctr">
            <a:sp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400" b="1" dirty="0" err="1"/>
              <a:t>QoS</a:t>
            </a:r>
            <a:r>
              <a:rPr lang="en-US" sz="1400" b="1" dirty="0"/>
              <a:t> (Quality of Service</a:t>
            </a:r>
            <a:r>
              <a:rPr lang="en-US" sz="1400" b="1" dirty="0" smtClean="0"/>
              <a:t>) $$$#</a:t>
            </a:r>
            <a:endParaRPr lang="en-US" sz="1400" dirty="0"/>
          </a:p>
        </p:txBody>
      </p:sp>
      <p:sp>
        <p:nvSpPr>
          <p:cNvPr id="10" name="object 3"/>
          <p:cNvSpPr txBox="1"/>
          <p:nvPr/>
        </p:nvSpPr>
        <p:spPr>
          <a:xfrm>
            <a:off x="157590" y="2826993"/>
            <a:ext cx="4305228" cy="1302280"/>
          </a:xfrm>
          <a:prstGeom prst="rect">
            <a:avLst/>
          </a:prstGeom>
        </p:spPr>
        <p:txBody>
          <a:bodyPr vert="horz" wrap="square" lIns="0" tIns="9525" rIns="0" bIns="0" rtlCol="0">
            <a:spAutoFit/>
          </a:bodyPr>
          <a:lstStyle/>
          <a:p>
            <a:pPr algn="just"/>
            <a:r>
              <a:rPr lang="en-US" sz="1400" dirty="0"/>
              <a:t>QOS </a:t>
            </a:r>
            <a:r>
              <a:rPr lang="en-US" sz="1400" dirty="0" err="1"/>
              <a:t>dalam</a:t>
            </a:r>
            <a:r>
              <a:rPr lang="en-US" sz="1400" dirty="0"/>
              <a:t> MQTT </a:t>
            </a:r>
            <a:r>
              <a:rPr lang="en-US" sz="1400" dirty="0" err="1"/>
              <a:t>adalah</a:t>
            </a:r>
            <a:r>
              <a:rPr lang="en-US" sz="1400" dirty="0"/>
              <a:t> </a:t>
            </a:r>
            <a:r>
              <a:rPr lang="en-US" sz="1400" dirty="0" err="1"/>
              <a:t>mekanisme</a:t>
            </a:r>
            <a:r>
              <a:rPr lang="en-US" sz="1400" dirty="0"/>
              <a:t> yang </a:t>
            </a:r>
            <a:r>
              <a:rPr lang="en-US" sz="1400" dirty="0" err="1"/>
              <a:t>menentukan</a:t>
            </a:r>
            <a:r>
              <a:rPr lang="en-US" sz="1400" dirty="0"/>
              <a:t> </a:t>
            </a:r>
            <a:r>
              <a:rPr lang="en-US" sz="1400" dirty="0" err="1"/>
              <a:t>tingkat</a:t>
            </a:r>
            <a:r>
              <a:rPr lang="en-US" sz="1400" dirty="0"/>
              <a:t> </a:t>
            </a:r>
            <a:r>
              <a:rPr lang="en-US" sz="1400" dirty="0" err="1"/>
              <a:t>keandalan</a:t>
            </a:r>
            <a:r>
              <a:rPr lang="en-US" sz="1400" dirty="0"/>
              <a:t> </a:t>
            </a:r>
            <a:r>
              <a:rPr lang="en-US" sz="1400" dirty="0" err="1"/>
              <a:t>pengiriman</a:t>
            </a:r>
            <a:r>
              <a:rPr lang="en-US" sz="1400" dirty="0"/>
              <a:t> </a:t>
            </a:r>
            <a:r>
              <a:rPr lang="en-US" sz="1400" dirty="0" err="1"/>
              <a:t>pesan</a:t>
            </a:r>
            <a:r>
              <a:rPr lang="en-US" sz="1400" dirty="0"/>
              <a:t> </a:t>
            </a:r>
            <a:r>
              <a:rPr lang="en-US" sz="1400" dirty="0" err="1"/>
              <a:t>antara</a:t>
            </a:r>
            <a:r>
              <a:rPr lang="en-US" sz="1400" dirty="0"/>
              <a:t> publisher (</a:t>
            </a:r>
            <a:r>
              <a:rPr lang="en-US" sz="1400" dirty="0" err="1"/>
              <a:t>pengirim</a:t>
            </a:r>
            <a:r>
              <a:rPr lang="en-US" sz="1400" dirty="0"/>
              <a:t>), broker, </a:t>
            </a:r>
            <a:r>
              <a:rPr lang="en-US" sz="1400" dirty="0" err="1"/>
              <a:t>dan</a:t>
            </a:r>
            <a:r>
              <a:rPr lang="en-US" sz="1400" dirty="0"/>
              <a:t> subscriber (</a:t>
            </a:r>
            <a:r>
              <a:rPr lang="en-US" sz="1400" dirty="0" err="1"/>
              <a:t>penerima</a:t>
            </a:r>
            <a:r>
              <a:rPr lang="en-US" sz="1400" dirty="0"/>
              <a:t>). </a:t>
            </a:r>
            <a:r>
              <a:rPr lang="en-US" sz="1400" dirty="0" err="1"/>
              <a:t>QoS</a:t>
            </a:r>
            <a:r>
              <a:rPr lang="en-US" sz="1400" dirty="0"/>
              <a:t> </a:t>
            </a:r>
            <a:r>
              <a:rPr lang="en-US" sz="1400" dirty="0" err="1"/>
              <a:t>memastikan</a:t>
            </a:r>
            <a:r>
              <a:rPr lang="en-US" sz="1400" dirty="0"/>
              <a:t> </a:t>
            </a:r>
            <a:r>
              <a:rPr lang="en-US" sz="1400" dirty="0" err="1"/>
              <a:t>bahwa</a:t>
            </a:r>
            <a:r>
              <a:rPr lang="en-US" sz="1400" dirty="0"/>
              <a:t> </a:t>
            </a:r>
            <a:r>
              <a:rPr lang="en-US" sz="1400" dirty="0" err="1"/>
              <a:t>pesan</a:t>
            </a:r>
            <a:r>
              <a:rPr lang="en-US" sz="1400" dirty="0"/>
              <a:t> </a:t>
            </a:r>
            <a:r>
              <a:rPr lang="en-US" sz="1400" dirty="0" err="1"/>
              <a:t>sampai</a:t>
            </a:r>
            <a:r>
              <a:rPr lang="en-US" sz="1400" dirty="0"/>
              <a:t> </a:t>
            </a:r>
            <a:r>
              <a:rPr lang="en-US" sz="1400" dirty="0" err="1"/>
              <a:t>ke</a:t>
            </a:r>
            <a:r>
              <a:rPr lang="en-US" sz="1400" dirty="0"/>
              <a:t> </a:t>
            </a:r>
            <a:r>
              <a:rPr lang="en-US" sz="1400" dirty="0" err="1"/>
              <a:t>tujuan</a:t>
            </a:r>
            <a:r>
              <a:rPr lang="en-US" sz="1400" dirty="0"/>
              <a:t> </a:t>
            </a:r>
            <a:r>
              <a:rPr lang="en-US" sz="1400" dirty="0" err="1"/>
              <a:t>sesuai</a:t>
            </a:r>
            <a:r>
              <a:rPr lang="en-US" sz="1400" dirty="0"/>
              <a:t> </a:t>
            </a:r>
            <a:r>
              <a:rPr lang="en-US" sz="1400" dirty="0" err="1"/>
              <a:t>dengan</a:t>
            </a:r>
            <a:r>
              <a:rPr lang="en-US" sz="1400" dirty="0"/>
              <a:t> </a:t>
            </a:r>
            <a:r>
              <a:rPr lang="en-US" sz="1400" dirty="0" err="1"/>
              <a:t>kebutuhan</a:t>
            </a:r>
            <a:r>
              <a:rPr lang="en-US" sz="1400" dirty="0"/>
              <a:t> </a:t>
            </a:r>
            <a:r>
              <a:rPr lang="en-US" sz="1400" dirty="0" err="1"/>
              <a:t>aplikasi</a:t>
            </a:r>
            <a:r>
              <a:rPr lang="en-US" sz="1400" dirty="0"/>
              <a:t>, </a:t>
            </a:r>
            <a:r>
              <a:rPr lang="en-US" sz="1400" dirty="0" err="1"/>
              <a:t>mulai</a:t>
            </a:r>
            <a:r>
              <a:rPr lang="en-US" sz="1400" dirty="0"/>
              <a:t> </a:t>
            </a:r>
            <a:r>
              <a:rPr lang="en-US" sz="1400" dirty="0" err="1"/>
              <a:t>dari</a:t>
            </a:r>
            <a:r>
              <a:rPr lang="en-US" sz="1400" dirty="0"/>
              <a:t> </a:t>
            </a:r>
            <a:r>
              <a:rPr lang="en-US" sz="1400" dirty="0" err="1"/>
              <a:t>pengiriman</a:t>
            </a:r>
            <a:r>
              <a:rPr lang="en-US" sz="1400" dirty="0"/>
              <a:t> </a:t>
            </a:r>
            <a:r>
              <a:rPr lang="en-US" sz="1400" dirty="0" err="1"/>
              <a:t>sederhana</a:t>
            </a:r>
            <a:r>
              <a:rPr lang="en-US" sz="1400" dirty="0"/>
              <a:t> </a:t>
            </a:r>
            <a:r>
              <a:rPr lang="en-US" sz="1400" dirty="0" err="1"/>
              <a:t>hingga</a:t>
            </a:r>
            <a:r>
              <a:rPr lang="en-US" sz="1400" dirty="0"/>
              <a:t> yang </a:t>
            </a:r>
            <a:r>
              <a:rPr lang="en-US" sz="1400" dirty="0" err="1"/>
              <a:t>lebih</a:t>
            </a:r>
            <a:r>
              <a:rPr lang="en-US" sz="1400" dirty="0"/>
              <a:t> </a:t>
            </a:r>
            <a:r>
              <a:rPr lang="en-US" sz="1400" dirty="0" err="1"/>
              <a:t>andal</a:t>
            </a:r>
            <a:r>
              <a:rPr lang="en-US" sz="1400" dirty="0"/>
              <a:t>. </a:t>
            </a:r>
          </a:p>
        </p:txBody>
      </p:sp>
    </p:spTree>
    <p:extLst>
      <p:ext uri="{BB962C8B-B14F-4D97-AF65-F5344CB8AC3E}">
        <p14:creationId xmlns:p14="http://schemas.microsoft.com/office/powerpoint/2010/main" val="515575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954189" y="4828007"/>
            <a:ext cx="2057400" cy="273844"/>
          </a:xfrm>
        </p:spPr>
        <p:txBody>
          <a:bodyPr/>
          <a:lstStyle/>
          <a:p>
            <a:fld id="{6D22F896-40B5-4ADD-8801-0D06FADFA095}" type="slidenum">
              <a:rPr lang="en-US" smtClean="0"/>
              <a:t>19</a:t>
            </a:fld>
            <a:endParaRPr lang="en-US" dirty="0"/>
          </a:p>
        </p:txBody>
      </p:sp>
      <p:sp>
        <p:nvSpPr>
          <p:cNvPr id="8" name="object 3"/>
          <p:cNvSpPr txBox="1"/>
          <p:nvPr/>
        </p:nvSpPr>
        <p:spPr>
          <a:xfrm>
            <a:off x="130295" y="223612"/>
            <a:ext cx="4305228" cy="4749377"/>
          </a:xfrm>
          <a:prstGeom prst="rect">
            <a:avLst/>
          </a:prstGeom>
        </p:spPr>
        <p:txBody>
          <a:bodyPr vert="horz" wrap="square" lIns="0" tIns="9525" rIns="0" bIns="0" rtlCol="0">
            <a:spAutoFit/>
          </a:bodyPr>
          <a:lstStyle/>
          <a:p>
            <a:r>
              <a:rPr lang="en-US" sz="1400" b="1" dirty="0" err="1"/>
              <a:t>QoS</a:t>
            </a:r>
            <a:r>
              <a:rPr lang="en-US" sz="1400" b="1" dirty="0"/>
              <a:t> 1</a:t>
            </a:r>
            <a:r>
              <a:rPr lang="en-US" sz="1400" dirty="0"/>
              <a:t>: </a:t>
            </a:r>
            <a:r>
              <a:rPr lang="en-US" sz="1400" dirty="0" err="1"/>
              <a:t>Pesan</a:t>
            </a:r>
            <a:r>
              <a:rPr lang="en-US" sz="1400" dirty="0"/>
              <a:t> </a:t>
            </a:r>
            <a:r>
              <a:rPr lang="en-US" sz="1400" dirty="0" err="1"/>
              <a:t>dikirim</a:t>
            </a:r>
            <a:r>
              <a:rPr lang="en-US" sz="1400" dirty="0"/>
              <a:t> minimal </a:t>
            </a:r>
            <a:r>
              <a:rPr lang="en-US" sz="1400" dirty="0" err="1"/>
              <a:t>sekali</a:t>
            </a:r>
            <a:r>
              <a:rPr lang="en-US" sz="1400" dirty="0"/>
              <a:t> (</a:t>
            </a:r>
            <a:r>
              <a:rPr lang="en-US" sz="1400" dirty="0" err="1"/>
              <a:t>garansi</a:t>
            </a:r>
            <a:r>
              <a:rPr lang="en-US" sz="1400" dirty="0"/>
              <a:t> </a:t>
            </a:r>
            <a:r>
              <a:rPr lang="en-US" sz="1400" dirty="0" err="1"/>
              <a:t>penerimaan</a:t>
            </a:r>
            <a:r>
              <a:rPr lang="en-US" sz="1400" dirty="0"/>
              <a:t>).</a:t>
            </a:r>
          </a:p>
          <a:p>
            <a:pPr lvl="1"/>
            <a:r>
              <a:rPr lang="en-US" sz="1400" dirty="0" err="1"/>
              <a:t>Karakteristik</a:t>
            </a:r>
            <a:r>
              <a:rPr lang="en-US" sz="1400" dirty="0"/>
              <a:t>:</a:t>
            </a:r>
          </a:p>
          <a:p>
            <a:pPr marL="1200150" lvl="2" indent="-285750">
              <a:buFont typeface="Wingdings" panose="05000000000000000000" pitchFamily="2" charset="2"/>
              <a:buChar char="q"/>
            </a:pPr>
            <a:r>
              <a:rPr lang="en-US" sz="1400" dirty="0" err="1"/>
              <a:t>Pesan</a:t>
            </a:r>
            <a:r>
              <a:rPr lang="en-US" sz="1400" dirty="0"/>
              <a:t> </a:t>
            </a:r>
            <a:r>
              <a:rPr lang="en-US" sz="1400" b="1" dirty="0" err="1"/>
              <a:t>dijamin</a:t>
            </a:r>
            <a:r>
              <a:rPr lang="en-US" sz="1400" b="1" dirty="0"/>
              <a:t> </a:t>
            </a:r>
            <a:r>
              <a:rPr lang="en-US" sz="1400" b="1" dirty="0" err="1"/>
              <a:t>sampai</a:t>
            </a:r>
            <a:r>
              <a:rPr lang="en-US" sz="1400" b="1" dirty="0"/>
              <a:t> </a:t>
            </a:r>
            <a:r>
              <a:rPr lang="en-US" sz="1400" b="1" dirty="0" err="1"/>
              <a:t>setidaknya</a:t>
            </a:r>
            <a:r>
              <a:rPr lang="en-US" sz="1400" b="1" dirty="0"/>
              <a:t> </a:t>
            </a:r>
            <a:r>
              <a:rPr lang="en-US" sz="1400" b="1" dirty="0" err="1"/>
              <a:t>sekali</a:t>
            </a:r>
            <a:r>
              <a:rPr lang="en-US" sz="1400" dirty="0"/>
              <a:t>, </a:t>
            </a:r>
            <a:r>
              <a:rPr lang="en-US" sz="1400" dirty="0" err="1"/>
              <a:t>tetapi</a:t>
            </a:r>
            <a:r>
              <a:rPr lang="en-US" sz="1400" dirty="0"/>
              <a:t> </a:t>
            </a:r>
            <a:r>
              <a:rPr lang="en-US" sz="1400" dirty="0" err="1"/>
              <a:t>mungkin</a:t>
            </a:r>
            <a:r>
              <a:rPr lang="en-US" sz="1400" dirty="0"/>
              <a:t> </a:t>
            </a:r>
            <a:r>
              <a:rPr lang="en-US" sz="1400" dirty="0" err="1"/>
              <a:t>terjadi</a:t>
            </a:r>
            <a:r>
              <a:rPr lang="en-US" sz="1400" dirty="0"/>
              <a:t> </a:t>
            </a:r>
            <a:r>
              <a:rPr lang="en-US" sz="1400" dirty="0" err="1"/>
              <a:t>duplikasi</a:t>
            </a:r>
            <a:r>
              <a:rPr lang="en-US" sz="1400" dirty="0"/>
              <a:t>.</a:t>
            </a:r>
          </a:p>
          <a:p>
            <a:pPr marL="1200150" lvl="2" indent="-285750">
              <a:buFont typeface="Wingdings" panose="05000000000000000000" pitchFamily="2" charset="2"/>
              <a:buChar char="q"/>
            </a:pPr>
            <a:r>
              <a:rPr lang="en-US" sz="1400" dirty="0"/>
              <a:t>Ada </a:t>
            </a:r>
            <a:r>
              <a:rPr lang="en-US" sz="1400" dirty="0" err="1"/>
              <a:t>mekanisme</a:t>
            </a:r>
            <a:r>
              <a:rPr lang="en-US" sz="1400" dirty="0"/>
              <a:t> </a:t>
            </a:r>
            <a:r>
              <a:rPr lang="en-US" sz="1400" dirty="0" err="1"/>
              <a:t>konfirmasi</a:t>
            </a:r>
            <a:r>
              <a:rPr lang="en-US" sz="1400" dirty="0"/>
              <a:t> </a:t>
            </a:r>
            <a:r>
              <a:rPr lang="en-US" sz="1400" dirty="0" err="1"/>
              <a:t>penerimaan</a:t>
            </a:r>
            <a:r>
              <a:rPr lang="en-US" sz="1400" dirty="0"/>
              <a:t> (acknowledgment).</a:t>
            </a:r>
          </a:p>
          <a:p>
            <a:pPr marL="1200150" lvl="2" indent="-285750">
              <a:buFont typeface="Wingdings" panose="05000000000000000000" pitchFamily="2" charset="2"/>
              <a:buChar char="q"/>
            </a:pPr>
            <a:r>
              <a:rPr lang="en-US" sz="1400" dirty="0" err="1"/>
              <a:t>Cocok</a:t>
            </a:r>
            <a:r>
              <a:rPr lang="en-US" sz="1400" dirty="0"/>
              <a:t> </a:t>
            </a:r>
            <a:r>
              <a:rPr lang="en-US" sz="1400" dirty="0" err="1"/>
              <a:t>untuk</a:t>
            </a:r>
            <a:r>
              <a:rPr lang="en-US" sz="1400" dirty="0"/>
              <a:t> data yang </a:t>
            </a:r>
            <a:r>
              <a:rPr lang="en-US" sz="1400" dirty="0" err="1"/>
              <a:t>penting</a:t>
            </a:r>
            <a:r>
              <a:rPr lang="en-US" sz="1400" dirty="0"/>
              <a:t> </a:t>
            </a:r>
            <a:r>
              <a:rPr lang="en-US" sz="1400" dirty="0" err="1"/>
              <a:t>tetapi</a:t>
            </a:r>
            <a:r>
              <a:rPr lang="en-US" sz="1400" dirty="0"/>
              <a:t> </a:t>
            </a:r>
            <a:r>
              <a:rPr lang="en-US" sz="1400" dirty="0" err="1"/>
              <a:t>toleran</a:t>
            </a:r>
            <a:r>
              <a:rPr lang="en-US" sz="1400" dirty="0"/>
              <a:t> </a:t>
            </a:r>
            <a:r>
              <a:rPr lang="en-US" sz="1400" dirty="0" err="1"/>
              <a:t>terhadap</a:t>
            </a:r>
            <a:r>
              <a:rPr lang="en-US" sz="1400" dirty="0"/>
              <a:t> </a:t>
            </a:r>
            <a:r>
              <a:rPr lang="en-US" sz="1400" dirty="0" err="1"/>
              <a:t>duplikasi</a:t>
            </a:r>
            <a:r>
              <a:rPr lang="en-US" sz="1400" dirty="0"/>
              <a:t>.</a:t>
            </a:r>
          </a:p>
          <a:p>
            <a:pPr lvl="1"/>
            <a:r>
              <a:rPr lang="en-US" sz="1400" dirty="0"/>
              <a:t>Cara </a:t>
            </a:r>
            <a:r>
              <a:rPr lang="en-US" sz="1400" dirty="0" err="1"/>
              <a:t>Kerja</a:t>
            </a:r>
            <a:r>
              <a:rPr lang="en-US" sz="1400" dirty="0"/>
              <a:t>:</a:t>
            </a:r>
          </a:p>
          <a:p>
            <a:pPr marL="1200150" lvl="2" indent="-285750">
              <a:buFont typeface="Wingdings" panose="05000000000000000000" pitchFamily="2" charset="2"/>
              <a:buChar char="q"/>
            </a:pPr>
            <a:r>
              <a:rPr lang="en-US" sz="1400" dirty="0"/>
              <a:t>Publisher </a:t>
            </a:r>
            <a:r>
              <a:rPr lang="en-US" sz="1400" dirty="0" err="1"/>
              <a:t>mengirim</a:t>
            </a:r>
            <a:r>
              <a:rPr lang="en-US" sz="1400" dirty="0"/>
              <a:t> </a:t>
            </a:r>
            <a:r>
              <a:rPr lang="en-US" sz="1400" dirty="0" err="1"/>
              <a:t>pesan</a:t>
            </a:r>
            <a:r>
              <a:rPr lang="en-US" sz="1400" dirty="0"/>
              <a:t> </a:t>
            </a:r>
            <a:r>
              <a:rPr lang="en-US" sz="1400" dirty="0" err="1"/>
              <a:t>ke</a:t>
            </a:r>
            <a:r>
              <a:rPr lang="en-US" sz="1400" dirty="0"/>
              <a:t> broker </a:t>
            </a:r>
            <a:r>
              <a:rPr lang="en-US" sz="1400" dirty="0" err="1"/>
              <a:t>dan</a:t>
            </a:r>
            <a:r>
              <a:rPr lang="en-US" sz="1400" dirty="0"/>
              <a:t> </a:t>
            </a:r>
            <a:r>
              <a:rPr lang="en-US" sz="1400" dirty="0" err="1"/>
              <a:t>menyimpannya</a:t>
            </a:r>
            <a:r>
              <a:rPr lang="en-US" sz="1400" dirty="0"/>
              <a:t> </a:t>
            </a:r>
            <a:r>
              <a:rPr lang="en-US" sz="1400" dirty="0" err="1"/>
              <a:t>sampai</a:t>
            </a:r>
            <a:r>
              <a:rPr lang="en-US" sz="1400" dirty="0"/>
              <a:t> </a:t>
            </a:r>
            <a:r>
              <a:rPr lang="en-US" sz="1400" dirty="0" err="1"/>
              <a:t>menerima</a:t>
            </a:r>
            <a:r>
              <a:rPr lang="en-US" sz="1400" dirty="0"/>
              <a:t> </a:t>
            </a:r>
            <a:r>
              <a:rPr lang="en-US" sz="1400" dirty="0" err="1"/>
              <a:t>konfirmasi</a:t>
            </a:r>
            <a:r>
              <a:rPr lang="en-US" sz="1400" dirty="0"/>
              <a:t> (PUBACK) </a:t>
            </a:r>
            <a:r>
              <a:rPr lang="en-US" sz="1400" dirty="0" err="1"/>
              <a:t>dari</a:t>
            </a:r>
            <a:r>
              <a:rPr lang="en-US" sz="1400" dirty="0"/>
              <a:t> broker.</a:t>
            </a:r>
          </a:p>
          <a:p>
            <a:pPr marL="1200150" lvl="2" indent="-285750">
              <a:buFont typeface="Wingdings" panose="05000000000000000000" pitchFamily="2" charset="2"/>
              <a:buChar char="q"/>
            </a:pPr>
            <a:r>
              <a:rPr lang="en-US" sz="1400" dirty="0"/>
              <a:t>Broker </a:t>
            </a:r>
            <a:r>
              <a:rPr lang="en-US" sz="1400" dirty="0" err="1"/>
              <a:t>meneruskan</a:t>
            </a:r>
            <a:r>
              <a:rPr lang="en-US" sz="1400" dirty="0"/>
              <a:t> </a:t>
            </a:r>
            <a:r>
              <a:rPr lang="en-US" sz="1400" dirty="0" err="1"/>
              <a:t>pesan</a:t>
            </a:r>
            <a:r>
              <a:rPr lang="en-US" sz="1400" dirty="0"/>
              <a:t> </a:t>
            </a:r>
            <a:r>
              <a:rPr lang="en-US" sz="1400" dirty="0" err="1"/>
              <a:t>ke</a:t>
            </a:r>
            <a:r>
              <a:rPr lang="en-US" sz="1400" dirty="0"/>
              <a:t> subscriber </a:t>
            </a:r>
            <a:r>
              <a:rPr lang="en-US" sz="1400" dirty="0" err="1"/>
              <a:t>dan</a:t>
            </a:r>
            <a:r>
              <a:rPr lang="en-US" sz="1400" dirty="0"/>
              <a:t> </a:t>
            </a:r>
            <a:r>
              <a:rPr lang="en-US" sz="1400" dirty="0" err="1"/>
              <a:t>menunggu</a:t>
            </a:r>
            <a:r>
              <a:rPr lang="en-US" sz="1400" dirty="0"/>
              <a:t> </a:t>
            </a:r>
            <a:r>
              <a:rPr lang="en-US" sz="1400" dirty="0" err="1"/>
              <a:t>konfirmasi</a:t>
            </a:r>
            <a:r>
              <a:rPr lang="en-US" sz="1400" dirty="0"/>
              <a:t> (PUBACK) </a:t>
            </a:r>
            <a:r>
              <a:rPr lang="en-US" sz="1400" dirty="0" err="1"/>
              <a:t>dari</a:t>
            </a:r>
            <a:r>
              <a:rPr lang="en-US" sz="1400" dirty="0"/>
              <a:t> subscriber.</a:t>
            </a:r>
          </a:p>
          <a:p>
            <a:pPr marL="1200150" lvl="2" indent="-285750">
              <a:buFont typeface="Wingdings" panose="05000000000000000000" pitchFamily="2" charset="2"/>
              <a:buChar char="q"/>
            </a:pPr>
            <a:r>
              <a:rPr lang="en-US" sz="1400" dirty="0" err="1"/>
              <a:t>Jika</a:t>
            </a:r>
            <a:r>
              <a:rPr lang="en-US" sz="1400" dirty="0"/>
              <a:t> </a:t>
            </a:r>
            <a:r>
              <a:rPr lang="en-US" sz="1400" dirty="0" err="1"/>
              <a:t>konfirmasi</a:t>
            </a:r>
            <a:r>
              <a:rPr lang="en-US" sz="1400" dirty="0"/>
              <a:t> </a:t>
            </a:r>
            <a:r>
              <a:rPr lang="en-US" sz="1400" dirty="0" err="1"/>
              <a:t>tidak</a:t>
            </a:r>
            <a:r>
              <a:rPr lang="en-US" sz="1400" dirty="0"/>
              <a:t> </a:t>
            </a:r>
            <a:r>
              <a:rPr lang="en-US" sz="1400" dirty="0" err="1"/>
              <a:t>diterima</a:t>
            </a:r>
            <a:r>
              <a:rPr lang="en-US" sz="1400" dirty="0"/>
              <a:t>, </a:t>
            </a:r>
            <a:r>
              <a:rPr lang="en-US" sz="1400" dirty="0" err="1"/>
              <a:t>pesan</a:t>
            </a:r>
            <a:r>
              <a:rPr lang="en-US" sz="1400" dirty="0"/>
              <a:t> </a:t>
            </a:r>
            <a:r>
              <a:rPr lang="en-US" sz="1400" dirty="0" err="1"/>
              <a:t>akan</a:t>
            </a:r>
            <a:r>
              <a:rPr lang="en-US" sz="1400" dirty="0"/>
              <a:t> </a:t>
            </a:r>
            <a:r>
              <a:rPr lang="en-US" sz="1400" dirty="0" err="1"/>
              <a:t>dikirim</a:t>
            </a:r>
            <a:r>
              <a:rPr lang="en-US" sz="1400" dirty="0"/>
              <a:t> </a:t>
            </a:r>
            <a:r>
              <a:rPr lang="en-US" sz="1400" dirty="0" err="1"/>
              <a:t>ulang</a:t>
            </a:r>
            <a:r>
              <a:rPr lang="en-US" sz="1400" dirty="0"/>
              <a:t>.</a:t>
            </a:r>
          </a:p>
          <a:p>
            <a:pPr lvl="1"/>
            <a:r>
              <a:rPr lang="en-US" sz="1400" dirty="0" err="1"/>
              <a:t>Contoh</a:t>
            </a:r>
            <a:r>
              <a:rPr lang="en-US" sz="1400" dirty="0"/>
              <a:t> </a:t>
            </a:r>
            <a:r>
              <a:rPr lang="en-US" sz="1400" dirty="0" err="1"/>
              <a:t>Penggunaan</a:t>
            </a:r>
            <a:r>
              <a:rPr lang="en-US" sz="1400" dirty="0"/>
              <a:t>*:</a:t>
            </a:r>
          </a:p>
          <a:p>
            <a:pPr lvl="2"/>
            <a:r>
              <a:rPr lang="en-US" sz="1400" dirty="0" err="1"/>
              <a:t>Pengiriman</a:t>
            </a:r>
            <a:r>
              <a:rPr lang="en-US" sz="1400" dirty="0"/>
              <a:t> data sensor yang </a:t>
            </a:r>
            <a:r>
              <a:rPr lang="en-US" sz="1400" dirty="0" err="1"/>
              <a:t>penting</a:t>
            </a:r>
            <a:r>
              <a:rPr lang="en-US" sz="1400" dirty="0"/>
              <a:t>, </a:t>
            </a:r>
            <a:r>
              <a:rPr lang="en-US" sz="1400" dirty="0" err="1"/>
              <a:t>seperti</a:t>
            </a:r>
            <a:r>
              <a:rPr lang="en-US" sz="1400" dirty="0"/>
              <a:t> </a:t>
            </a:r>
            <a:r>
              <a:rPr lang="en-US" sz="1400" dirty="0" err="1"/>
              <a:t>deteksi</a:t>
            </a:r>
            <a:r>
              <a:rPr lang="en-US" sz="1400" dirty="0"/>
              <a:t> </a:t>
            </a:r>
            <a:r>
              <a:rPr lang="en-US" sz="1400" dirty="0" err="1"/>
              <a:t>kebakaran</a:t>
            </a:r>
            <a:r>
              <a:rPr lang="en-US" sz="1400" dirty="0"/>
              <a:t>.</a:t>
            </a:r>
          </a:p>
          <a:p>
            <a:r>
              <a:rPr lang="en-US" sz="1400" dirty="0"/>
              <a:t/>
            </a:r>
            <a:br>
              <a:rPr lang="en-US" sz="1400" dirty="0"/>
            </a:br>
            <a:endParaRPr lang="en-US" sz="1400" dirty="0"/>
          </a:p>
        </p:txBody>
      </p:sp>
      <p:sp>
        <p:nvSpPr>
          <p:cNvPr id="11" name="object 3"/>
          <p:cNvSpPr txBox="1"/>
          <p:nvPr/>
        </p:nvSpPr>
        <p:spPr>
          <a:xfrm>
            <a:off x="4647704" y="78630"/>
            <a:ext cx="4305228" cy="6042039"/>
          </a:xfrm>
          <a:prstGeom prst="rect">
            <a:avLst/>
          </a:prstGeom>
        </p:spPr>
        <p:txBody>
          <a:bodyPr vert="horz" wrap="square" lIns="0" tIns="9525" rIns="0" bIns="0" rtlCol="0">
            <a:spAutoFit/>
          </a:bodyPr>
          <a:lstStyle/>
          <a:p>
            <a:r>
              <a:rPr lang="en-US" sz="1400" b="1" dirty="0" err="1"/>
              <a:t>QoS</a:t>
            </a:r>
            <a:r>
              <a:rPr lang="en-US" sz="1400" b="1" dirty="0"/>
              <a:t> 2</a:t>
            </a:r>
            <a:r>
              <a:rPr lang="en-US" sz="1400" dirty="0"/>
              <a:t>: </a:t>
            </a:r>
            <a:r>
              <a:rPr lang="en-US" sz="1400" dirty="0" err="1"/>
              <a:t>Pesan</a:t>
            </a:r>
            <a:r>
              <a:rPr lang="en-US" sz="1400" dirty="0"/>
              <a:t> </a:t>
            </a:r>
            <a:r>
              <a:rPr lang="en-US" sz="1400" dirty="0" err="1"/>
              <a:t>dikirim</a:t>
            </a:r>
            <a:r>
              <a:rPr lang="en-US" sz="1400" dirty="0"/>
              <a:t> </a:t>
            </a:r>
            <a:r>
              <a:rPr lang="en-US" sz="1400" dirty="0" err="1"/>
              <a:t>tepat</a:t>
            </a:r>
            <a:r>
              <a:rPr lang="en-US" sz="1400" dirty="0"/>
              <a:t> </a:t>
            </a:r>
            <a:r>
              <a:rPr lang="en-US" sz="1400" dirty="0" err="1"/>
              <a:t>sekali</a:t>
            </a:r>
            <a:r>
              <a:rPr lang="en-US" sz="1400" dirty="0"/>
              <a:t> (paling </a:t>
            </a:r>
            <a:r>
              <a:rPr lang="en-US" sz="1400" dirty="0" err="1"/>
              <a:t>andal</a:t>
            </a:r>
            <a:r>
              <a:rPr lang="en-US" sz="1400" dirty="0"/>
              <a:t>, </a:t>
            </a:r>
            <a:r>
              <a:rPr lang="en-US" sz="1400" dirty="0" err="1"/>
              <a:t>tetapi</a:t>
            </a:r>
            <a:r>
              <a:rPr lang="en-US" sz="1400" dirty="0"/>
              <a:t> </a:t>
            </a:r>
            <a:r>
              <a:rPr lang="en-US" sz="1400" dirty="0" err="1"/>
              <a:t>lambat</a:t>
            </a:r>
            <a:r>
              <a:rPr lang="en-US" sz="1400" dirty="0"/>
              <a:t>).</a:t>
            </a:r>
          </a:p>
          <a:p>
            <a:pPr lvl="1"/>
            <a:r>
              <a:rPr lang="en-US" sz="1400" dirty="0" err="1"/>
              <a:t>Karakteristik</a:t>
            </a:r>
            <a:r>
              <a:rPr lang="en-US" sz="1400" dirty="0"/>
              <a:t>:</a:t>
            </a:r>
          </a:p>
          <a:p>
            <a:pPr marL="1200150" lvl="2" indent="-285750">
              <a:buFont typeface="Wingdings" panose="05000000000000000000" pitchFamily="2" charset="2"/>
              <a:buChar char="q"/>
            </a:pPr>
            <a:r>
              <a:rPr lang="en-US" sz="1400" dirty="0" err="1"/>
              <a:t>Pesan</a:t>
            </a:r>
            <a:r>
              <a:rPr lang="en-US" sz="1400" dirty="0"/>
              <a:t> </a:t>
            </a:r>
            <a:r>
              <a:rPr lang="en-US" sz="1400" b="1" dirty="0" err="1"/>
              <a:t>dijamin</a:t>
            </a:r>
            <a:r>
              <a:rPr lang="en-US" sz="1400" b="1" dirty="0"/>
              <a:t> </a:t>
            </a:r>
            <a:r>
              <a:rPr lang="en-US" sz="1400" b="1" dirty="0" err="1"/>
              <a:t>sampai</a:t>
            </a:r>
            <a:r>
              <a:rPr lang="en-US" sz="1400" b="1" dirty="0"/>
              <a:t> </a:t>
            </a:r>
            <a:r>
              <a:rPr lang="en-US" sz="1400" b="1" dirty="0" err="1"/>
              <a:t>tepat</a:t>
            </a:r>
            <a:r>
              <a:rPr lang="en-US" sz="1400" b="1" dirty="0"/>
              <a:t> </a:t>
            </a:r>
            <a:r>
              <a:rPr lang="en-US" sz="1400" b="1" dirty="0" err="1"/>
              <a:t>sekali</a:t>
            </a:r>
            <a:r>
              <a:rPr lang="en-US" sz="1400" dirty="0"/>
              <a:t>, </a:t>
            </a:r>
            <a:r>
              <a:rPr lang="en-US" sz="1400" dirty="0" err="1"/>
              <a:t>tanpa</a:t>
            </a:r>
            <a:r>
              <a:rPr lang="en-US" sz="1400" dirty="0"/>
              <a:t> </a:t>
            </a:r>
            <a:r>
              <a:rPr lang="en-US" sz="1400" dirty="0" err="1"/>
              <a:t>duplikasi</a:t>
            </a:r>
            <a:r>
              <a:rPr lang="en-US" sz="1400" dirty="0"/>
              <a:t>.</a:t>
            </a:r>
          </a:p>
          <a:p>
            <a:pPr marL="1200150" lvl="2" indent="-285750">
              <a:buFont typeface="Wingdings" panose="05000000000000000000" pitchFamily="2" charset="2"/>
              <a:buChar char="q"/>
            </a:pPr>
            <a:r>
              <a:rPr lang="en-US" sz="1400" dirty="0" err="1"/>
              <a:t>Mekanisme</a:t>
            </a:r>
            <a:r>
              <a:rPr lang="en-US" sz="1400" dirty="0"/>
              <a:t> paling </a:t>
            </a:r>
            <a:r>
              <a:rPr lang="en-US" sz="1400" dirty="0" err="1"/>
              <a:t>andal</a:t>
            </a:r>
            <a:r>
              <a:rPr lang="en-US" sz="1400" dirty="0"/>
              <a:t> </a:t>
            </a:r>
            <a:r>
              <a:rPr lang="en-US" sz="1400" dirty="0" err="1"/>
              <a:t>tetapi</a:t>
            </a:r>
            <a:r>
              <a:rPr lang="en-US" sz="1400" dirty="0"/>
              <a:t> </a:t>
            </a:r>
            <a:r>
              <a:rPr lang="en-US" sz="1400" dirty="0" err="1"/>
              <a:t>juga</a:t>
            </a:r>
            <a:r>
              <a:rPr lang="en-US" sz="1400" dirty="0"/>
              <a:t> paling </a:t>
            </a:r>
            <a:r>
              <a:rPr lang="en-US" sz="1400" dirty="0" err="1"/>
              <a:t>kompleks</a:t>
            </a:r>
            <a:r>
              <a:rPr lang="en-US" sz="1400" dirty="0"/>
              <a:t>.</a:t>
            </a:r>
          </a:p>
          <a:p>
            <a:pPr marL="1200150" lvl="2" indent="-285750">
              <a:buFont typeface="Wingdings" panose="05000000000000000000" pitchFamily="2" charset="2"/>
              <a:buChar char="q"/>
            </a:pPr>
            <a:r>
              <a:rPr lang="en-US" sz="1400" dirty="0" err="1"/>
              <a:t>Cocok</a:t>
            </a:r>
            <a:r>
              <a:rPr lang="en-US" sz="1400" dirty="0"/>
              <a:t> </a:t>
            </a:r>
            <a:r>
              <a:rPr lang="en-US" sz="1400" dirty="0" err="1"/>
              <a:t>untuk</a:t>
            </a:r>
            <a:r>
              <a:rPr lang="en-US" sz="1400" dirty="0"/>
              <a:t> data yang </a:t>
            </a:r>
            <a:r>
              <a:rPr lang="en-US" sz="1400" dirty="0" err="1"/>
              <a:t>sangat</a:t>
            </a:r>
            <a:r>
              <a:rPr lang="en-US" sz="1400" dirty="0"/>
              <a:t> </a:t>
            </a:r>
            <a:r>
              <a:rPr lang="en-US" sz="1400" dirty="0" err="1"/>
              <a:t>kritis</a:t>
            </a:r>
            <a:r>
              <a:rPr lang="en-US" sz="1400" dirty="0"/>
              <a:t> </a:t>
            </a:r>
            <a:r>
              <a:rPr lang="en-US" sz="1400" dirty="0" err="1"/>
              <a:t>dan</a:t>
            </a:r>
            <a:r>
              <a:rPr lang="en-US" sz="1400" dirty="0"/>
              <a:t> </a:t>
            </a:r>
            <a:r>
              <a:rPr lang="en-US" sz="1400" dirty="0" err="1"/>
              <a:t>tidak</a:t>
            </a:r>
            <a:r>
              <a:rPr lang="en-US" sz="1400" dirty="0"/>
              <a:t> </a:t>
            </a:r>
            <a:r>
              <a:rPr lang="en-US" sz="1400" dirty="0" err="1"/>
              <a:t>boleh</a:t>
            </a:r>
            <a:r>
              <a:rPr lang="en-US" sz="1400" dirty="0"/>
              <a:t> </a:t>
            </a:r>
            <a:r>
              <a:rPr lang="en-US" sz="1400" dirty="0" err="1"/>
              <a:t>hilang</a:t>
            </a:r>
            <a:r>
              <a:rPr lang="en-US" sz="1400" dirty="0"/>
              <a:t> </a:t>
            </a:r>
            <a:r>
              <a:rPr lang="en-US" sz="1400" dirty="0" err="1"/>
              <a:t>atau</a:t>
            </a:r>
            <a:r>
              <a:rPr lang="en-US" sz="1400" dirty="0"/>
              <a:t> </a:t>
            </a:r>
            <a:r>
              <a:rPr lang="en-US" sz="1400" dirty="0" err="1"/>
              <a:t>terduplikasi</a:t>
            </a:r>
            <a:r>
              <a:rPr lang="en-US" sz="1400" dirty="0"/>
              <a:t>.</a:t>
            </a:r>
          </a:p>
          <a:p>
            <a:pPr lvl="1"/>
            <a:r>
              <a:rPr lang="en-US" sz="1400" dirty="0"/>
              <a:t>Cara </a:t>
            </a:r>
            <a:r>
              <a:rPr lang="en-US" sz="1400" dirty="0" err="1"/>
              <a:t>Kerja</a:t>
            </a:r>
            <a:r>
              <a:rPr lang="en-US" sz="1400" dirty="0"/>
              <a:t>:</a:t>
            </a:r>
          </a:p>
          <a:p>
            <a:pPr lvl="2"/>
            <a:r>
              <a:rPr lang="en-US" sz="1400" dirty="0" err="1"/>
              <a:t>Menggunakan</a:t>
            </a:r>
            <a:r>
              <a:rPr lang="en-US" sz="1400" dirty="0"/>
              <a:t> proses </a:t>
            </a:r>
            <a:r>
              <a:rPr lang="en-US" sz="1400" dirty="0" err="1"/>
              <a:t>dua</a:t>
            </a:r>
            <a:r>
              <a:rPr lang="en-US" sz="1400" dirty="0"/>
              <a:t> </a:t>
            </a:r>
            <a:r>
              <a:rPr lang="en-US" sz="1400" dirty="0" err="1"/>
              <a:t>tahap</a:t>
            </a:r>
            <a:r>
              <a:rPr lang="en-US" sz="1400" dirty="0"/>
              <a:t> (handshake) </a:t>
            </a:r>
            <a:r>
              <a:rPr lang="en-US" sz="1400" dirty="0" err="1"/>
              <a:t>untuk</a:t>
            </a:r>
            <a:r>
              <a:rPr lang="en-US" sz="1400" dirty="0"/>
              <a:t> </a:t>
            </a:r>
            <a:r>
              <a:rPr lang="en-US" sz="1400" dirty="0" err="1"/>
              <a:t>memastikan</a:t>
            </a:r>
            <a:r>
              <a:rPr lang="en-US" sz="1400" dirty="0"/>
              <a:t> </a:t>
            </a:r>
            <a:r>
              <a:rPr lang="en-US" sz="1400" dirty="0" err="1"/>
              <a:t>tidak</a:t>
            </a:r>
            <a:r>
              <a:rPr lang="en-US" sz="1400" dirty="0"/>
              <a:t> </a:t>
            </a:r>
            <a:r>
              <a:rPr lang="en-US" sz="1400" dirty="0" err="1"/>
              <a:t>ada</a:t>
            </a:r>
            <a:r>
              <a:rPr lang="en-US" sz="1400" dirty="0"/>
              <a:t> </a:t>
            </a:r>
            <a:r>
              <a:rPr lang="en-US" sz="1400" dirty="0" err="1"/>
              <a:t>duplikasi</a:t>
            </a:r>
            <a:r>
              <a:rPr lang="en-US" sz="1400" dirty="0"/>
              <a:t>:</a:t>
            </a:r>
          </a:p>
          <a:p>
            <a:pPr marL="1657350" lvl="3" indent="-285750">
              <a:buFont typeface="Wingdings" panose="05000000000000000000" pitchFamily="2" charset="2"/>
              <a:buChar char="q"/>
            </a:pPr>
            <a:r>
              <a:rPr lang="en-US" sz="1400" dirty="0"/>
              <a:t>Publisher </a:t>
            </a:r>
            <a:r>
              <a:rPr lang="en-US" sz="1400" dirty="0" err="1"/>
              <a:t>mengirim</a:t>
            </a:r>
            <a:r>
              <a:rPr lang="en-US" sz="1400" dirty="0"/>
              <a:t> </a:t>
            </a:r>
            <a:r>
              <a:rPr lang="en-US" sz="1400" dirty="0" err="1"/>
              <a:t>pesan</a:t>
            </a:r>
            <a:r>
              <a:rPr lang="en-US" sz="1400" dirty="0"/>
              <a:t> </a:t>
            </a:r>
            <a:r>
              <a:rPr lang="en-US" sz="1400" dirty="0" err="1"/>
              <a:t>ke</a:t>
            </a:r>
            <a:r>
              <a:rPr lang="en-US" sz="1400" dirty="0"/>
              <a:t> broker </a:t>
            </a:r>
            <a:r>
              <a:rPr lang="en-US" sz="1400" dirty="0" err="1"/>
              <a:t>dan</a:t>
            </a:r>
            <a:r>
              <a:rPr lang="en-US" sz="1400" dirty="0"/>
              <a:t> </a:t>
            </a:r>
            <a:r>
              <a:rPr lang="en-US" sz="1400" dirty="0" err="1"/>
              <a:t>menyimpannya</a:t>
            </a:r>
            <a:r>
              <a:rPr lang="en-US" sz="1400" dirty="0"/>
              <a:t> </a:t>
            </a:r>
            <a:r>
              <a:rPr lang="en-US" sz="1400" dirty="0" err="1"/>
              <a:t>sampai</a:t>
            </a:r>
            <a:r>
              <a:rPr lang="en-US" sz="1400" dirty="0"/>
              <a:t> </a:t>
            </a:r>
            <a:r>
              <a:rPr lang="en-US" sz="1400" dirty="0" err="1"/>
              <a:t>menerima</a:t>
            </a:r>
            <a:r>
              <a:rPr lang="en-US" sz="1400" dirty="0"/>
              <a:t> </a:t>
            </a:r>
            <a:r>
              <a:rPr lang="en-US" sz="1400" dirty="0" err="1"/>
              <a:t>konfirmasi</a:t>
            </a:r>
            <a:r>
              <a:rPr lang="en-US" sz="1400" dirty="0"/>
              <a:t> (PUBREC).</a:t>
            </a:r>
          </a:p>
          <a:p>
            <a:pPr marL="1657350" lvl="3" indent="-285750">
              <a:buFont typeface="Wingdings" panose="05000000000000000000" pitchFamily="2" charset="2"/>
              <a:buChar char="q"/>
            </a:pPr>
            <a:r>
              <a:rPr lang="en-US" sz="1400" dirty="0"/>
              <a:t>Broker </a:t>
            </a:r>
            <a:r>
              <a:rPr lang="en-US" sz="1400" dirty="0" err="1"/>
              <a:t>mengirim</a:t>
            </a:r>
            <a:r>
              <a:rPr lang="en-US" sz="1400" dirty="0"/>
              <a:t> </a:t>
            </a:r>
            <a:r>
              <a:rPr lang="en-US" sz="1400" dirty="0" err="1"/>
              <a:t>pesan</a:t>
            </a:r>
            <a:r>
              <a:rPr lang="en-US" sz="1400" dirty="0"/>
              <a:t> </a:t>
            </a:r>
            <a:r>
              <a:rPr lang="en-US" sz="1400" dirty="0" err="1"/>
              <a:t>ke</a:t>
            </a:r>
            <a:r>
              <a:rPr lang="en-US" sz="1400" dirty="0"/>
              <a:t> subscriber </a:t>
            </a:r>
            <a:r>
              <a:rPr lang="en-US" sz="1400" dirty="0" err="1"/>
              <a:t>dan</a:t>
            </a:r>
            <a:r>
              <a:rPr lang="en-US" sz="1400" dirty="0"/>
              <a:t> </a:t>
            </a:r>
            <a:r>
              <a:rPr lang="en-US" sz="1400" dirty="0" err="1"/>
              <a:t>menyimpannya</a:t>
            </a:r>
            <a:r>
              <a:rPr lang="en-US" sz="1400" dirty="0"/>
              <a:t> </a:t>
            </a:r>
            <a:r>
              <a:rPr lang="en-US" sz="1400" dirty="0" err="1"/>
              <a:t>sampai</a:t>
            </a:r>
            <a:r>
              <a:rPr lang="en-US" sz="1400" dirty="0"/>
              <a:t> </a:t>
            </a:r>
            <a:r>
              <a:rPr lang="en-US" sz="1400" dirty="0" err="1"/>
              <a:t>menerima</a:t>
            </a:r>
            <a:r>
              <a:rPr lang="en-US" sz="1400" dirty="0"/>
              <a:t> </a:t>
            </a:r>
            <a:r>
              <a:rPr lang="en-US" sz="1400" dirty="0" err="1"/>
              <a:t>konfirmasi</a:t>
            </a:r>
            <a:r>
              <a:rPr lang="en-US" sz="1400" dirty="0"/>
              <a:t> (PUBREC) </a:t>
            </a:r>
            <a:r>
              <a:rPr lang="en-US" sz="1400" dirty="0" err="1"/>
              <a:t>dari</a:t>
            </a:r>
            <a:r>
              <a:rPr lang="en-US" sz="1400" dirty="0"/>
              <a:t> subscriber.</a:t>
            </a:r>
          </a:p>
          <a:p>
            <a:pPr marL="1657350" lvl="3" indent="-285750">
              <a:buFont typeface="Wingdings" panose="05000000000000000000" pitchFamily="2" charset="2"/>
              <a:buChar char="q"/>
            </a:pPr>
            <a:r>
              <a:rPr lang="en-US" sz="1400" dirty="0" err="1"/>
              <a:t>Setelah</a:t>
            </a:r>
            <a:r>
              <a:rPr lang="en-US" sz="1400" dirty="0"/>
              <a:t> </a:t>
            </a:r>
            <a:r>
              <a:rPr lang="en-US" sz="1400" dirty="0" err="1"/>
              <a:t>konfirmasi</a:t>
            </a:r>
            <a:r>
              <a:rPr lang="en-US" sz="1400" dirty="0"/>
              <a:t> </a:t>
            </a:r>
            <a:r>
              <a:rPr lang="en-US" sz="1400" dirty="0" err="1"/>
              <a:t>diterima</a:t>
            </a:r>
            <a:r>
              <a:rPr lang="en-US" sz="1400" dirty="0"/>
              <a:t>, broker </a:t>
            </a:r>
            <a:r>
              <a:rPr lang="en-US" sz="1400" dirty="0" err="1"/>
              <a:t>mengirim</a:t>
            </a:r>
            <a:r>
              <a:rPr lang="en-US" sz="1400" dirty="0"/>
              <a:t> </a:t>
            </a:r>
            <a:r>
              <a:rPr lang="en-US" sz="1400" dirty="0" err="1"/>
              <a:t>pesan</a:t>
            </a:r>
            <a:r>
              <a:rPr lang="en-US" sz="1400" dirty="0"/>
              <a:t> final (PUBREL) </a:t>
            </a:r>
            <a:r>
              <a:rPr lang="en-US" sz="1400" dirty="0" err="1"/>
              <a:t>ke</a:t>
            </a:r>
            <a:r>
              <a:rPr lang="en-US" sz="1400" dirty="0"/>
              <a:t> publisher </a:t>
            </a:r>
            <a:r>
              <a:rPr lang="en-US" sz="1400" dirty="0" err="1"/>
              <a:t>dan</a:t>
            </a:r>
            <a:r>
              <a:rPr lang="en-US" sz="1400" dirty="0"/>
              <a:t> subscriber </a:t>
            </a:r>
            <a:r>
              <a:rPr lang="en-US" sz="1400" dirty="0" err="1"/>
              <a:t>untuk</a:t>
            </a:r>
            <a:r>
              <a:rPr lang="en-US" sz="1400" dirty="0"/>
              <a:t> </a:t>
            </a:r>
            <a:r>
              <a:rPr lang="en-US" sz="1400" dirty="0" err="1"/>
              <a:t>menyelesaikan</a:t>
            </a:r>
            <a:r>
              <a:rPr lang="en-US" sz="1400" dirty="0"/>
              <a:t> proses.</a:t>
            </a:r>
          </a:p>
          <a:p>
            <a:pPr lvl="2"/>
            <a:r>
              <a:rPr lang="en-US" sz="1400" dirty="0" err="1"/>
              <a:t>Jika</a:t>
            </a:r>
            <a:r>
              <a:rPr lang="en-US" sz="1400" dirty="0"/>
              <a:t> </a:t>
            </a:r>
            <a:r>
              <a:rPr lang="en-US" sz="1400" dirty="0" err="1"/>
              <a:t>ada</a:t>
            </a:r>
            <a:r>
              <a:rPr lang="en-US" sz="1400" dirty="0"/>
              <a:t> </a:t>
            </a:r>
            <a:r>
              <a:rPr lang="en-US" sz="1400" dirty="0" err="1"/>
              <a:t>kegagalan</a:t>
            </a:r>
            <a:r>
              <a:rPr lang="en-US" sz="1400" dirty="0"/>
              <a:t>, </a:t>
            </a:r>
            <a:r>
              <a:rPr lang="en-US" sz="1400" dirty="0" err="1"/>
              <a:t>pesan</a:t>
            </a:r>
            <a:r>
              <a:rPr lang="en-US" sz="1400" dirty="0"/>
              <a:t> </a:t>
            </a:r>
            <a:r>
              <a:rPr lang="en-US" sz="1400" dirty="0" err="1"/>
              <a:t>akan</a:t>
            </a:r>
            <a:r>
              <a:rPr lang="en-US" sz="1400" dirty="0"/>
              <a:t> </a:t>
            </a:r>
            <a:r>
              <a:rPr lang="en-US" sz="1400" dirty="0" err="1"/>
              <a:t>dikirim</a:t>
            </a:r>
            <a:r>
              <a:rPr lang="en-US" sz="1400" dirty="0"/>
              <a:t> </a:t>
            </a:r>
            <a:r>
              <a:rPr lang="en-US" sz="1400" dirty="0" err="1"/>
              <a:t>ulang</a:t>
            </a:r>
            <a:r>
              <a:rPr lang="en-US" sz="1400" dirty="0"/>
              <a:t> </a:t>
            </a:r>
            <a:r>
              <a:rPr lang="en-US" sz="1400" dirty="0" err="1"/>
              <a:t>sesuai</a:t>
            </a:r>
            <a:r>
              <a:rPr lang="en-US" sz="1400" dirty="0"/>
              <a:t> </a:t>
            </a:r>
            <a:r>
              <a:rPr lang="en-US" sz="1400" dirty="0" err="1"/>
              <a:t>kebutuhan</a:t>
            </a:r>
            <a:r>
              <a:rPr lang="en-US" sz="1400" dirty="0"/>
              <a:t>.</a:t>
            </a:r>
          </a:p>
          <a:p>
            <a:pPr lvl="1"/>
            <a:r>
              <a:rPr lang="en-US" sz="1400" dirty="0" err="1"/>
              <a:t>Contoh</a:t>
            </a:r>
            <a:r>
              <a:rPr lang="en-US" sz="1400" dirty="0"/>
              <a:t> </a:t>
            </a:r>
            <a:r>
              <a:rPr lang="en-US" sz="1400" dirty="0" err="1"/>
              <a:t>Penggunaan</a:t>
            </a:r>
            <a:r>
              <a:rPr lang="en-US" sz="1400" dirty="0"/>
              <a:t>:</a:t>
            </a:r>
          </a:p>
          <a:p>
            <a:pPr lvl="2"/>
            <a:r>
              <a:rPr lang="en-US" sz="1400" dirty="0" err="1"/>
              <a:t>Transaksi</a:t>
            </a:r>
            <a:r>
              <a:rPr lang="en-US" sz="1400" dirty="0"/>
              <a:t> </a:t>
            </a:r>
            <a:r>
              <a:rPr lang="en-US" sz="1400" dirty="0" err="1"/>
              <a:t>keuangan</a:t>
            </a:r>
            <a:r>
              <a:rPr lang="en-US" sz="1400" dirty="0"/>
              <a:t> </a:t>
            </a:r>
            <a:r>
              <a:rPr lang="en-US" sz="1400" dirty="0" err="1"/>
              <a:t>atau</a:t>
            </a:r>
            <a:r>
              <a:rPr lang="en-US" sz="1400" dirty="0"/>
              <a:t> </a:t>
            </a:r>
            <a:r>
              <a:rPr lang="en-US" sz="1400" dirty="0" err="1"/>
              <a:t>sistem</a:t>
            </a:r>
            <a:r>
              <a:rPr lang="en-US" sz="1400" dirty="0"/>
              <a:t> </a:t>
            </a:r>
            <a:r>
              <a:rPr lang="en-US" sz="1400" dirty="0" err="1"/>
              <a:t>kontrol</a:t>
            </a:r>
            <a:r>
              <a:rPr lang="en-US" sz="1400" dirty="0"/>
              <a:t> </a:t>
            </a:r>
            <a:r>
              <a:rPr lang="en-US" sz="1400" dirty="0" err="1"/>
              <a:t>industri</a:t>
            </a:r>
            <a:r>
              <a:rPr lang="en-US" sz="1400" dirty="0"/>
              <a:t> yang </a:t>
            </a:r>
            <a:r>
              <a:rPr lang="en-US" sz="1400" dirty="0" err="1"/>
              <a:t>memerlukan</a:t>
            </a:r>
            <a:r>
              <a:rPr lang="en-US" sz="1400" dirty="0"/>
              <a:t> </a:t>
            </a:r>
            <a:r>
              <a:rPr lang="en-US" sz="1400" dirty="0" err="1"/>
              <a:t>keandalan</a:t>
            </a:r>
            <a:r>
              <a:rPr lang="en-US" sz="1400" dirty="0"/>
              <a:t> </a:t>
            </a:r>
            <a:r>
              <a:rPr lang="en-US" sz="1400" dirty="0" err="1"/>
              <a:t>tinggi</a:t>
            </a:r>
            <a:r>
              <a:rPr lang="en-US" sz="1400" dirty="0"/>
              <a:t>.</a:t>
            </a:r>
          </a:p>
        </p:txBody>
      </p:sp>
    </p:spTree>
    <p:extLst>
      <p:ext uri="{BB962C8B-B14F-4D97-AF65-F5344CB8AC3E}">
        <p14:creationId xmlns:p14="http://schemas.microsoft.com/office/powerpoint/2010/main" val="2198835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a:t>
            </a:fld>
            <a:endParaRPr lang="en-US" dirty="0"/>
          </a:p>
        </p:txBody>
      </p:sp>
      <p:sp>
        <p:nvSpPr>
          <p:cNvPr id="9" name="Rectangle 8"/>
          <p:cNvSpPr/>
          <p:nvPr/>
        </p:nvSpPr>
        <p:spPr>
          <a:xfrm>
            <a:off x="1431143" y="754908"/>
            <a:ext cx="5395296" cy="307777"/>
          </a:xfrm>
          <a:prstGeom prst="rect">
            <a:avLst/>
          </a:prstGeom>
        </p:spPr>
        <p:txBody>
          <a:bodyPr wrap="square">
            <a:spAutoFit/>
          </a:bodyPr>
          <a:lstStyle/>
          <a:p>
            <a:r>
              <a:rPr lang="en-US" sz="1400" dirty="0">
                <a:solidFill>
                  <a:schemeClr val="bg1">
                    <a:lumMod val="85000"/>
                  </a:schemeClr>
                </a:solidFill>
              </a:rPr>
              <a:t>MQTT</a:t>
            </a:r>
            <a:r>
              <a:rPr lang="en-US" sz="1400" spc="-105" dirty="0">
                <a:solidFill>
                  <a:schemeClr val="bg1">
                    <a:lumMod val="85000"/>
                  </a:schemeClr>
                </a:solidFill>
              </a:rPr>
              <a:t> </a:t>
            </a:r>
            <a:r>
              <a:rPr lang="en-US" sz="1400" dirty="0">
                <a:solidFill>
                  <a:schemeClr val="bg1">
                    <a:lumMod val="85000"/>
                  </a:schemeClr>
                </a:solidFill>
              </a:rPr>
              <a:t>-</a:t>
            </a:r>
            <a:r>
              <a:rPr lang="en-US" sz="1400" spc="-60" dirty="0">
                <a:solidFill>
                  <a:schemeClr val="bg1">
                    <a:lumMod val="85000"/>
                  </a:schemeClr>
                </a:solidFill>
              </a:rPr>
              <a:t> </a:t>
            </a:r>
            <a:r>
              <a:rPr lang="en-US" sz="1400" dirty="0">
                <a:solidFill>
                  <a:schemeClr val="bg1">
                    <a:lumMod val="85000"/>
                  </a:schemeClr>
                </a:solidFill>
              </a:rPr>
              <a:t>Open</a:t>
            </a:r>
            <a:r>
              <a:rPr lang="en-US" sz="1400" spc="-60" dirty="0">
                <a:solidFill>
                  <a:schemeClr val="bg1">
                    <a:lumMod val="85000"/>
                  </a:schemeClr>
                </a:solidFill>
              </a:rPr>
              <a:t> </a:t>
            </a:r>
            <a:r>
              <a:rPr lang="en-US" sz="1400" dirty="0">
                <a:solidFill>
                  <a:schemeClr val="bg1">
                    <a:lumMod val="85000"/>
                  </a:schemeClr>
                </a:solidFill>
              </a:rPr>
              <a:t>Connectivity</a:t>
            </a:r>
            <a:r>
              <a:rPr lang="en-US" sz="1400" spc="-75" dirty="0">
                <a:solidFill>
                  <a:schemeClr val="bg1">
                    <a:lumMod val="85000"/>
                  </a:schemeClr>
                </a:solidFill>
              </a:rPr>
              <a:t> </a:t>
            </a:r>
            <a:r>
              <a:rPr lang="en-US" sz="1400" dirty="0">
                <a:solidFill>
                  <a:schemeClr val="bg1">
                    <a:lumMod val="85000"/>
                  </a:schemeClr>
                </a:solidFill>
              </a:rPr>
              <a:t>for</a:t>
            </a:r>
            <a:r>
              <a:rPr lang="en-US" sz="1400" spc="-55" dirty="0">
                <a:solidFill>
                  <a:schemeClr val="bg1">
                    <a:lumMod val="85000"/>
                  </a:schemeClr>
                </a:solidFill>
              </a:rPr>
              <a:t> </a:t>
            </a:r>
            <a:r>
              <a:rPr lang="en-US" sz="1400" dirty="0">
                <a:solidFill>
                  <a:schemeClr val="bg1">
                    <a:lumMod val="85000"/>
                  </a:schemeClr>
                </a:solidFill>
              </a:rPr>
              <a:t>Mobile,</a:t>
            </a:r>
            <a:r>
              <a:rPr lang="en-US" sz="1400" spc="-60" dirty="0">
                <a:solidFill>
                  <a:schemeClr val="bg1">
                    <a:lumMod val="85000"/>
                  </a:schemeClr>
                </a:solidFill>
              </a:rPr>
              <a:t> </a:t>
            </a:r>
            <a:r>
              <a:rPr lang="en-US" sz="1400" spc="-25" dirty="0">
                <a:solidFill>
                  <a:schemeClr val="bg1">
                    <a:lumMod val="85000"/>
                  </a:schemeClr>
                </a:solidFill>
              </a:rPr>
              <a:t>M2M </a:t>
            </a:r>
            <a:r>
              <a:rPr lang="en-US" sz="1400" dirty="0">
                <a:solidFill>
                  <a:schemeClr val="bg1">
                    <a:lumMod val="85000"/>
                  </a:schemeClr>
                </a:solidFill>
              </a:rPr>
              <a:t>and</a:t>
            </a:r>
            <a:r>
              <a:rPr lang="en-US" sz="1400" spc="-60" dirty="0">
                <a:solidFill>
                  <a:schemeClr val="bg1">
                    <a:lumMod val="85000"/>
                  </a:schemeClr>
                </a:solidFill>
              </a:rPr>
              <a:t> </a:t>
            </a:r>
            <a:r>
              <a:rPr lang="en-US" sz="1400" spc="-25" dirty="0" err="1">
                <a:solidFill>
                  <a:schemeClr val="bg1">
                    <a:lumMod val="85000"/>
                  </a:schemeClr>
                </a:solidFill>
              </a:rPr>
              <a:t>IoT</a:t>
            </a:r>
            <a:endParaRPr lang="en-US" sz="1400" dirty="0">
              <a:solidFill>
                <a:schemeClr val="bg1">
                  <a:lumMod val="85000"/>
                </a:schemeClr>
              </a:solidFill>
              <a:latin typeface="Comic Sans MS"/>
              <a:cs typeface="Comic Sans MS"/>
            </a:endParaRPr>
          </a:p>
        </p:txBody>
      </p:sp>
      <p:sp>
        <p:nvSpPr>
          <p:cNvPr id="10" name="Subtitle 2"/>
          <p:cNvSpPr txBox="1">
            <a:spLocks/>
          </p:cNvSpPr>
          <p:nvPr/>
        </p:nvSpPr>
        <p:spPr>
          <a:xfrm>
            <a:off x="532403" y="364102"/>
            <a:ext cx="8719881"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MQTT</a:t>
            </a:r>
            <a:r>
              <a:rPr lang="en-US" dirty="0">
                <a:solidFill>
                  <a:schemeClr val="bg1">
                    <a:lumMod val="65000"/>
                  </a:schemeClr>
                </a:solidFill>
              </a:rPr>
              <a:t>-Message</a:t>
            </a:r>
            <a:r>
              <a:rPr lang="en-US" spc="-114" dirty="0">
                <a:solidFill>
                  <a:schemeClr val="bg1">
                    <a:lumMod val="65000"/>
                  </a:schemeClr>
                </a:solidFill>
              </a:rPr>
              <a:t> </a:t>
            </a:r>
            <a:r>
              <a:rPr lang="en-US" dirty="0">
                <a:solidFill>
                  <a:schemeClr val="bg1">
                    <a:lumMod val="65000"/>
                  </a:schemeClr>
                </a:solidFill>
              </a:rPr>
              <a:t>Queue</a:t>
            </a:r>
            <a:r>
              <a:rPr lang="en-US" spc="-165" dirty="0">
                <a:solidFill>
                  <a:schemeClr val="bg1">
                    <a:lumMod val="65000"/>
                  </a:schemeClr>
                </a:solidFill>
              </a:rPr>
              <a:t> </a:t>
            </a:r>
            <a:r>
              <a:rPr lang="en-US" spc="-50" dirty="0">
                <a:solidFill>
                  <a:schemeClr val="bg1">
                    <a:lumMod val="65000"/>
                  </a:schemeClr>
                </a:solidFill>
              </a:rPr>
              <a:t>Telemetry</a:t>
            </a:r>
            <a:r>
              <a:rPr lang="en-US" spc="-170" dirty="0">
                <a:solidFill>
                  <a:schemeClr val="bg1">
                    <a:lumMod val="65000"/>
                  </a:schemeClr>
                </a:solidFill>
              </a:rPr>
              <a:t> </a:t>
            </a:r>
            <a:r>
              <a:rPr lang="en-US" spc="-10" dirty="0">
                <a:solidFill>
                  <a:schemeClr val="bg1">
                    <a:lumMod val="65000"/>
                  </a:schemeClr>
                </a:solidFill>
              </a:rPr>
              <a:t>Transport</a:t>
            </a:r>
            <a:endParaRPr lang="en-US" dirty="0">
              <a:solidFill>
                <a:schemeClr val="bg1">
                  <a:lumMod val="65000"/>
                </a:schemeClr>
              </a:solidFill>
            </a:endParaRPr>
          </a:p>
          <a:p>
            <a:pPr algn="l"/>
            <a:endParaRPr lang="en-US" dirty="0"/>
          </a:p>
        </p:txBody>
      </p:sp>
      <p:sp>
        <p:nvSpPr>
          <p:cNvPr id="6" name="Subtitle 2"/>
          <p:cNvSpPr txBox="1">
            <a:spLocks/>
          </p:cNvSpPr>
          <p:nvPr/>
        </p:nvSpPr>
        <p:spPr>
          <a:xfrm>
            <a:off x="424120" y="1462751"/>
            <a:ext cx="8091230"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smtClean="0">
                <a:solidFill>
                  <a:schemeClr val="bg1">
                    <a:lumMod val="75000"/>
                  </a:schemeClr>
                </a:solidFill>
              </a:rPr>
              <a:t>Content :</a:t>
            </a:r>
          </a:p>
          <a:p>
            <a:pPr algn="just"/>
            <a:r>
              <a:rPr lang="en-US" sz="1400" dirty="0">
                <a:solidFill>
                  <a:schemeClr val="bg1">
                    <a:lumMod val="75000"/>
                  </a:schemeClr>
                </a:solidFill>
              </a:rPr>
              <a:t>	</a:t>
            </a:r>
            <a:r>
              <a:rPr lang="en-US" sz="1200" b="1" dirty="0" smtClean="0">
                <a:solidFill>
                  <a:schemeClr val="bg1">
                    <a:lumMod val="75000"/>
                  </a:schemeClr>
                </a:solidFill>
              </a:rPr>
              <a:t>Publisher	</a:t>
            </a:r>
          </a:p>
          <a:p>
            <a:pPr algn="just"/>
            <a:r>
              <a:rPr lang="en-US" sz="1200" b="1" dirty="0" smtClean="0">
                <a:solidFill>
                  <a:schemeClr val="bg1">
                    <a:lumMod val="75000"/>
                  </a:schemeClr>
                </a:solidFill>
              </a:rPr>
              <a:t>	Subscriber	</a:t>
            </a:r>
            <a:endParaRPr lang="en-US" sz="1200" dirty="0">
              <a:solidFill>
                <a:schemeClr val="bg1">
                  <a:lumMod val="75000"/>
                </a:schemeClr>
              </a:solidFill>
            </a:endParaRPr>
          </a:p>
          <a:p>
            <a:pPr algn="just"/>
            <a:r>
              <a:rPr lang="en-US" sz="1200" b="1" dirty="0" smtClean="0">
                <a:solidFill>
                  <a:schemeClr val="bg1">
                    <a:lumMod val="75000"/>
                  </a:schemeClr>
                </a:solidFill>
              </a:rPr>
              <a:t>	Broker</a:t>
            </a:r>
            <a:r>
              <a:rPr lang="en-US" sz="1200" b="1" dirty="0" smtClean="0"/>
              <a:t>	</a:t>
            </a:r>
            <a:endParaRPr lang="en-US" sz="1400" dirty="0">
              <a:solidFill>
                <a:schemeClr val="bg1">
                  <a:lumMod val="75000"/>
                </a:schemeClr>
              </a:solidFill>
            </a:endParaRPr>
          </a:p>
        </p:txBody>
      </p:sp>
    </p:spTree>
    <p:extLst>
      <p:ext uri="{BB962C8B-B14F-4D97-AF65-F5344CB8AC3E}">
        <p14:creationId xmlns:p14="http://schemas.microsoft.com/office/powerpoint/2010/main" val="316757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MQTT </a:t>
            </a:r>
            <a:r>
              <a:rPr lang="en-US" b="1" dirty="0" smtClean="0"/>
              <a:t>App 0</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sp>
        <p:nvSpPr>
          <p:cNvPr id="7" name="Rectangle 6"/>
          <p:cNvSpPr/>
          <p:nvPr/>
        </p:nvSpPr>
        <p:spPr>
          <a:xfrm>
            <a:off x="158944" y="1253094"/>
            <a:ext cx="1709507" cy="276999"/>
          </a:xfrm>
          <a:prstGeom prst="rect">
            <a:avLst/>
          </a:prstGeom>
        </p:spPr>
        <p:txBody>
          <a:bodyPr wrap="none">
            <a:spAutoFit/>
          </a:bodyPr>
          <a:lstStyle/>
          <a:p>
            <a:r>
              <a:rPr lang="en-US" sz="1200" dirty="0"/>
              <a:t>1. </a:t>
            </a:r>
            <a:r>
              <a:rPr lang="en-US" sz="1200" dirty="0" err="1"/>
              <a:t>Instalasi</a:t>
            </a:r>
            <a:r>
              <a:rPr lang="en-US" sz="1200" dirty="0"/>
              <a:t> Broker MQTT</a:t>
            </a:r>
          </a:p>
        </p:txBody>
      </p:sp>
      <p:pic>
        <p:nvPicPr>
          <p:cNvPr id="8" name="Picture 7"/>
          <p:cNvPicPr>
            <a:picLocks noChangeAspect="1"/>
          </p:cNvPicPr>
          <p:nvPr/>
        </p:nvPicPr>
        <p:blipFill>
          <a:blip r:embed="rId3"/>
          <a:stretch>
            <a:fillRect/>
          </a:stretch>
        </p:blipFill>
        <p:spPr>
          <a:xfrm>
            <a:off x="409431" y="1662773"/>
            <a:ext cx="3275715" cy="1367030"/>
          </a:xfrm>
          <a:prstGeom prst="rect">
            <a:avLst/>
          </a:prstGeom>
        </p:spPr>
      </p:pic>
      <p:sp>
        <p:nvSpPr>
          <p:cNvPr id="9" name="Rectangle 8"/>
          <p:cNvSpPr/>
          <p:nvPr/>
        </p:nvSpPr>
        <p:spPr>
          <a:xfrm>
            <a:off x="158944" y="3029803"/>
            <a:ext cx="4572000" cy="954107"/>
          </a:xfrm>
          <a:prstGeom prst="rect">
            <a:avLst/>
          </a:prstGeom>
        </p:spPr>
        <p:txBody>
          <a:bodyPr>
            <a:spAutoFit/>
          </a:bodyPr>
          <a:lstStyle/>
          <a:p>
            <a:pPr algn="just"/>
            <a:r>
              <a:rPr lang="en-US" sz="1400" dirty="0"/>
              <a:t>MQTT broker yang </a:t>
            </a:r>
            <a:r>
              <a:rPr lang="en-US" sz="1400" dirty="0" err="1"/>
              <a:t>populer</a:t>
            </a:r>
            <a:r>
              <a:rPr lang="en-US" sz="1400" dirty="0"/>
              <a:t> </a:t>
            </a:r>
            <a:r>
              <a:rPr lang="en-US" sz="1400" dirty="0" err="1"/>
              <a:t>adalah</a:t>
            </a:r>
            <a:r>
              <a:rPr lang="en-US" sz="1400" dirty="0"/>
              <a:t> </a:t>
            </a:r>
            <a:r>
              <a:rPr lang="en-US" sz="1400" dirty="0" err="1"/>
              <a:t>Mosquitto</a:t>
            </a:r>
            <a:r>
              <a:rPr lang="en-US" sz="1400" dirty="0"/>
              <a:t>, </a:t>
            </a:r>
            <a:r>
              <a:rPr lang="en-US" sz="1400" dirty="0" err="1"/>
              <a:t>HiveMQ</a:t>
            </a:r>
            <a:r>
              <a:rPr lang="en-US" sz="1400" dirty="0"/>
              <a:t>, </a:t>
            </a:r>
            <a:r>
              <a:rPr lang="en-US" sz="1400" dirty="0" err="1"/>
              <a:t>dan</a:t>
            </a:r>
            <a:r>
              <a:rPr lang="en-US" sz="1400" dirty="0"/>
              <a:t> EMQX, yang </a:t>
            </a:r>
            <a:r>
              <a:rPr lang="en-US" sz="1400" dirty="0" err="1"/>
              <a:t>dapat</a:t>
            </a:r>
            <a:r>
              <a:rPr lang="en-US" sz="1400" dirty="0"/>
              <a:t> </a:t>
            </a:r>
            <a:r>
              <a:rPr lang="en-US" sz="1400" dirty="0" err="1"/>
              <a:t>dijalankan</a:t>
            </a:r>
            <a:r>
              <a:rPr lang="en-US" sz="1400" dirty="0"/>
              <a:t> di server </a:t>
            </a:r>
            <a:r>
              <a:rPr lang="en-US" sz="1400" dirty="0" err="1"/>
              <a:t>lokal</a:t>
            </a:r>
            <a:r>
              <a:rPr lang="en-US" sz="1400" dirty="0"/>
              <a:t> </a:t>
            </a:r>
            <a:r>
              <a:rPr lang="en-US" sz="1400" dirty="0" err="1"/>
              <a:t>atau</a:t>
            </a:r>
            <a:r>
              <a:rPr lang="en-US" sz="1400" dirty="0"/>
              <a:t> </a:t>
            </a:r>
            <a:r>
              <a:rPr lang="en-US" sz="1400" dirty="0" err="1"/>
              <a:t>berbasis</a:t>
            </a:r>
            <a:r>
              <a:rPr lang="en-US" sz="1400" dirty="0"/>
              <a:t> cloud </a:t>
            </a:r>
            <a:r>
              <a:rPr lang="en-US" sz="1400" dirty="0" err="1"/>
              <a:t>untuk</a:t>
            </a:r>
            <a:r>
              <a:rPr lang="en-US" sz="1400" dirty="0"/>
              <a:t> </a:t>
            </a:r>
            <a:r>
              <a:rPr lang="en-US" sz="1400" dirty="0" err="1"/>
              <a:t>mendukung</a:t>
            </a:r>
            <a:r>
              <a:rPr lang="en-US" sz="1400" dirty="0"/>
              <a:t> </a:t>
            </a:r>
            <a:r>
              <a:rPr lang="en-US" sz="1400" dirty="0" err="1"/>
              <a:t>berbagai</a:t>
            </a:r>
            <a:r>
              <a:rPr lang="en-US" sz="1400" dirty="0"/>
              <a:t> </a:t>
            </a:r>
            <a:r>
              <a:rPr lang="en-US" sz="1400" dirty="0" err="1"/>
              <a:t>aplikasi</a:t>
            </a:r>
            <a:r>
              <a:rPr lang="en-US" sz="1400" dirty="0"/>
              <a:t> </a:t>
            </a:r>
            <a:r>
              <a:rPr lang="en-US" sz="1400" dirty="0" err="1"/>
              <a:t>seperti</a:t>
            </a:r>
            <a:r>
              <a:rPr lang="en-US" sz="1400" dirty="0"/>
              <a:t> </a:t>
            </a:r>
            <a:r>
              <a:rPr lang="en-US" sz="1400" dirty="0" err="1"/>
              <a:t>IoT</a:t>
            </a:r>
            <a:r>
              <a:rPr lang="en-US" sz="1400" dirty="0"/>
              <a:t>, smart home, </a:t>
            </a:r>
            <a:r>
              <a:rPr lang="en-US" sz="1400" dirty="0" err="1"/>
              <a:t>dan</a:t>
            </a:r>
            <a:r>
              <a:rPr lang="en-US" sz="1400" dirty="0"/>
              <a:t> monitoring </a:t>
            </a:r>
            <a:r>
              <a:rPr lang="en-US" sz="1400" dirty="0" err="1"/>
              <a:t>industri</a:t>
            </a:r>
            <a:r>
              <a:rPr lang="en-US" sz="1400" dirty="0"/>
              <a:t>.</a:t>
            </a:r>
          </a:p>
        </p:txBody>
      </p:sp>
    </p:spTree>
    <p:extLst>
      <p:ext uri="{BB962C8B-B14F-4D97-AF65-F5344CB8AC3E}">
        <p14:creationId xmlns:p14="http://schemas.microsoft.com/office/powerpoint/2010/main" val="2870944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sp>
        <p:nvSpPr>
          <p:cNvPr id="7" name="Rectangle 6"/>
          <p:cNvSpPr/>
          <p:nvPr/>
        </p:nvSpPr>
        <p:spPr>
          <a:xfrm>
            <a:off x="158944" y="1253094"/>
            <a:ext cx="2623795" cy="307777"/>
          </a:xfrm>
          <a:prstGeom prst="rect">
            <a:avLst/>
          </a:prstGeom>
        </p:spPr>
        <p:txBody>
          <a:bodyPr wrap="none">
            <a:spAutoFit/>
          </a:bodyPr>
          <a:lstStyle/>
          <a:p>
            <a:r>
              <a:rPr lang="en-US" sz="1400" b="1" dirty="0"/>
              <a:t>Creating your first MQTT request</a:t>
            </a:r>
          </a:p>
        </p:txBody>
      </p:sp>
      <p:sp>
        <p:nvSpPr>
          <p:cNvPr id="3" name="Rectangle 2"/>
          <p:cNvSpPr/>
          <p:nvPr/>
        </p:nvSpPr>
        <p:spPr>
          <a:xfrm>
            <a:off x="312821" y="1560871"/>
            <a:ext cx="4572000" cy="461665"/>
          </a:xfrm>
          <a:prstGeom prst="rect">
            <a:avLst/>
          </a:prstGeom>
        </p:spPr>
        <p:txBody>
          <a:bodyPr>
            <a:spAutoFit/>
          </a:bodyPr>
          <a:lstStyle/>
          <a:p>
            <a:r>
              <a:rPr lang="en-US" sz="1200" dirty="0"/>
              <a:t>Create an MQTT request</a:t>
            </a:r>
          </a:p>
          <a:p>
            <a:r>
              <a:rPr lang="en-US" sz="1200" dirty="0"/>
              <a:t>In Postman, click New and select MQTT as the request type.</a:t>
            </a:r>
          </a:p>
        </p:txBody>
      </p:sp>
      <p:pic>
        <p:nvPicPr>
          <p:cNvPr id="1026" name="Picture 2" descr="Create new requ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69" y="2247266"/>
            <a:ext cx="3338846" cy="214920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171950" y="417871"/>
            <a:ext cx="4572000" cy="830997"/>
          </a:xfrm>
          <a:prstGeom prst="rect">
            <a:avLst/>
          </a:prstGeom>
        </p:spPr>
        <p:txBody>
          <a:bodyPr>
            <a:spAutoFit/>
          </a:bodyPr>
          <a:lstStyle/>
          <a:p>
            <a:pPr algn="just"/>
            <a:r>
              <a:rPr lang="en-US" sz="1200" dirty="0"/>
              <a:t>Alternatively, click Add icon Add next to an open tab. You can switch your request type by clicking the request icon next to the request name.</a:t>
            </a:r>
          </a:p>
          <a:p>
            <a:endParaRPr lang="en-US" sz="1200" dirty="0"/>
          </a:p>
        </p:txBody>
      </p:sp>
      <p:pic>
        <p:nvPicPr>
          <p:cNvPr id="1030" name="Picture 6" descr="Switch request ty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557" y="1287720"/>
            <a:ext cx="1843311" cy="2947674"/>
          </a:xfrm>
          <a:prstGeom prst="rect">
            <a:avLst/>
          </a:prstGeom>
          <a:noFill/>
          <a:extLst>
            <a:ext uri="{909E8E84-426E-40DD-AFC4-6F175D3DCCD1}">
              <a14:hiddenFill xmlns:a14="http://schemas.microsoft.com/office/drawing/2010/main">
                <a:solidFill>
                  <a:srgbClr val="FFFFFF"/>
                </a:solidFill>
              </a14:hiddenFill>
            </a:ext>
          </a:extLst>
        </p:spPr>
      </p:pic>
      <p:sp>
        <p:nvSpPr>
          <p:cNvPr id="13" name="Subtitle 2"/>
          <p:cNvSpPr txBox="1">
            <a:spLocks/>
          </p:cNvSpPr>
          <p:nvPr/>
        </p:nvSpPr>
        <p:spPr>
          <a:xfrm>
            <a:off x="158944" y="85893"/>
            <a:ext cx="2259403"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Example ::</a:t>
            </a:r>
            <a:endParaRPr lang="en-US" dirty="0" smtClean="0">
              <a:solidFill>
                <a:schemeClr val="bg1">
                  <a:lumMod val="65000"/>
                </a:schemeClr>
              </a:solidFill>
            </a:endParaRPr>
          </a:p>
          <a:p>
            <a:pPr algn="l"/>
            <a:endParaRPr lang="en-US" dirty="0"/>
          </a:p>
        </p:txBody>
      </p:sp>
      <p:sp>
        <p:nvSpPr>
          <p:cNvPr id="15" name="Rectangle 14"/>
          <p:cNvSpPr/>
          <p:nvPr/>
        </p:nvSpPr>
        <p:spPr>
          <a:xfrm>
            <a:off x="158944" y="577721"/>
            <a:ext cx="3625071" cy="369332"/>
          </a:xfrm>
          <a:prstGeom prst="rect">
            <a:avLst/>
          </a:prstGeom>
        </p:spPr>
        <p:txBody>
          <a:bodyPr wrap="square">
            <a:spAutoFit/>
          </a:bodyPr>
          <a:lstStyle/>
          <a:p>
            <a:r>
              <a:rPr lang="en-US" b="1" dirty="0" smtClean="0">
                <a:solidFill>
                  <a:srgbClr val="002060"/>
                </a:solidFill>
              </a:rPr>
              <a:t>02. MQTT for MCP</a:t>
            </a:r>
            <a:endParaRPr lang="en-US" b="1" dirty="0">
              <a:solidFill>
                <a:srgbClr val="002060"/>
              </a:solidFill>
            </a:endParaRPr>
          </a:p>
        </p:txBody>
      </p:sp>
    </p:spTree>
    <p:extLst>
      <p:ext uri="{BB962C8B-B14F-4D97-AF65-F5344CB8AC3E}">
        <p14:creationId xmlns:p14="http://schemas.microsoft.com/office/powerpoint/2010/main" val="3920055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671" y="273844"/>
            <a:ext cx="3389897" cy="434822"/>
          </a:xfrm>
        </p:spPr>
        <p:txBody>
          <a:bodyPr>
            <a:normAutofit/>
          </a:bodyPr>
          <a:lstStyle/>
          <a:p>
            <a:r>
              <a:rPr lang="en-US" sz="1400" b="1" dirty="0">
                <a:hlinkClick r:id="rId3"/>
              </a:rPr>
              <a:t>Connect to a broker with Postman</a:t>
            </a:r>
            <a:endParaRPr lang="en-US" sz="1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p:sp>
        <p:nvSpPr>
          <p:cNvPr id="9" name="Rectangle 8"/>
          <p:cNvSpPr/>
          <p:nvPr/>
        </p:nvSpPr>
        <p:spPr>
          <a:xfrm>
            <a:off x="158944" y="708666"/>
            <a:ext cx="4572000" cy="2246769"/>
          </a:xfrm>
          <a:prstGeom prst="rect">
            <a:avLst/>
          </a:prstGeom>
        </p:spPr>
        <p:txBody>
          <a:bodyPr>
            <a:spAutoFit/>
          </a:bodyPr>
          <a:lstStyle/>
          <a:p>
            <a:pPr algn="just"/>
            <a:r>
              <a:rPr lang="en-US" sz="1400" dirty="0"/>
              <a:t>To connect to an MQTT service, you need a broker URL. This example uses the public broker test.mosquitto.org. You can also use any other public broker or a broker hosted on your local machine.</a:t>
            </a:r>
          </a:p>
          <a:p>
            <a:pPr algn="just"/>
            <a:endParaRPr lang="en-US" sz="1400" dirty="0"/>
          </a:p>
          <a:p>
            <a:pPr marL="342900" indent="-342900" algn="just">
              <a:buFont typeface="+mj-lt"/>
              <a:buAutoNum type="arabicPeriod"/>
            </a:pPr>
            <a:r>
              <a:rPr lang="en-US" sz="1400" dirty="0"/>
              <a:t>Enter test.mosquitto.org as the request URL.</a:t>
            </a:r>
          </a:p>
          <a:p>
            <a:pPr marL="342900" indent="-342900" algn="just">
              <a:buFont typeface="+mj-lt"/>
              <a:buAutoNum type="arabicPeriod"/>
            </a:pPr>
            <a:r>
              <a:rPr lang="en-US" sz="1400" dirty="0"/>
              <a:t>Click Connect to connect to the broker</a:t>
            </a:r>
            <a:r>
              <a:rPr lang="en-US" sz="1400" dirty="0" smtClean="0"/>
              <a:t>.</a:t>
            </a:r>
          </a:p>
          <a:p>
            <a:pPr algn="just"/>
            <a:endParaRPr lang="en-US" sz="1400" dirty="0"/>
          </a:p>
          <a:p>
            <a:pPr lvl="1" algn="just"/>
            <a:r>
              <a:rPr lang="en-US" sz="1400" dirty="0"/>
              <a:t>A message in the response area indicates that you’re connected to the broker.</a:t>
            </a:r>
            <a:endParaRPr lang="en-US" sz="1400" dirty="0"/>
          </a:p>
        </p:txBody>
      </p:sp>
      <p:pic>
        <p:nvPicPr>
          <p:cNvPr id="3" name="Picture 2"/>
          <p:cNvPicPr>
            <a:picLocks noChangeAspect="1"/>
          </p:cNvPicPr>
          <p:nvPr/>
        </p:nvPicPr>
        <p:blipFill>
          <a:blip r:embed="rId4"/>
          <a:stretch>
            <a:fillRect/>
          </a:stretch>
        </p:blipFill>
        <p:spPr>
          <a:xfrm>
            <a:off x="601579" y="3092098"/>
            <a:ext cx="4227455" cy="1949009"/>
          </a:xfrm>
          <a:prstGeom prst="rect">
            <a:avLst/>
          </a:prstGeom>
        </p:spPr>
      </p:pic>
      <p:sp>
        <p:nvSpPr>
          <p:cNvPr id="10" name="Rectangle 9"/>
          <p:cNvSpPr/>
          <p:nvPr/>
        </p:nvSpPr>
        <p:spPr>
          <a:xfrm>
            <a:off x="4959544" y="743564"/>
            <a:ext cx="4572000" cy="738664"/>
          </a:xfrm>
          <a:prstGeom prst="rect">
            <a:avLst/>
          </a:prstGeom>
        </p:spPr>
        <p:txBody>
          <a:bodyPr>
            <a:spAutoFit/>
          </a:bodyPr>
          <a:lstStyle/>
          <a:p>
            <a:pPr algn="just"/>
            <a:r>
              <a:rPr lang="en-US" sz="1400" dirty="0"/>
              <a:t>If you’re using the Postman web app, use the Postman Desktop Agent to connect to an MQTT broker. See About the Postman Agent for more information.</a:t>
            </a:r>
            <a:endParaRPr lang="en-US" sz="1400" dirty="0"/>
          </a:p>
        </p:txBody>
      </p:sp>
    </p:spTree>
    <p:extLst>
      <p:ext uri="{BB962C8B-B14F-4D97-AF65-F5344CB8AC3E}">
        <p14:creationId xmlns:p14="http://schemas.microsoft.com/office/powerpoint/2010/main" val="2614331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293828"/>
            <a:ext cx="3389897" cy="434822"/>
          </a:xfrm>
        </p:spPr>
        <p:txBody>
          <a:bodyPr>
            <a:normAutofit/>
          </a:bodyPr>
          <a:lstStyle/>
          <a:p>
            <a:r>
              <a:rPr lang="en-US" sz="1400" b="1" dirty="0" smtClean="0"/>
              <a:t>Subscribe to topics</a:t>
            </a:r>
            <a:endParaRPr lang="en-US" sz="1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
        <p:nvSpPr>
          <p:cNvPr id="10" name="Rectangle 9"/>
          <p:cNvSpPr/>
          <p:nvPr/>
        </p:nvSpPr>
        <p:spPr>
          <a:xfrm>
            <a:off x="4959544" y="743564"/>
            <a:ext cx="3931793" cy="3539430"/>
          </a:xfrm>
          <a:prstGeom prst="rect">
            <a:avLst/>
          </a:prstGeom>
        </p:spPr>
        <p:txBody>
          <a:bodyPr wrap="square">
            <a:spAutoFit/>
          </a:bodyPr>
          <a:lstStyle/>
          <a:p>
            <a:pPr algn="just"/>
            <a:r>
              <a:rPr lang="en-US" sz="1400" dirty="0"/>
              <a:t>You can use the Message tab to compose and send messages to the broker.</a:t>
            </a:r>
          </a:p>
          <a:p>
            <a:pPr algn="just"/>
            <a:endParaRPr lang="en-US" sz="1400" dirty="0"/>
          </a:p>
          <a:p>
            <a:pPr marL="342900" indent="-342900" algn="just">
              <a:buFont typeface="+mj-lt"/>
              <a:buAutoNum type="arabicPeriod"/>
            </a:pPr>
            <a:r>
              <a:rPr lang="en-US" sz="1400" dirty="0"/>
              <a:t>Select the Message tab and enter {"age": 2, "number of toys": 5} as the message.</a:t>
            </a:r>
          </a:p>
          <a:p>
            <a:pPr marL="342900" indent="-342900" algn="just">
              <a:buFont typeface="+mj-lt"/>
              <a:buAutoNum type="arabicPeriod"/>
            </a:pPr>
            <a:r>
              <a:rPr lang="en-US" sz="1400" dirty="0"/>
              <a:t>Enter my-toys as the topic name.</a:t>
            </a:r>
          </a:p>
          <a:p>
            <a:pPr marL="342900" indent="-342900" algn="just">
              <a:buFont typeface="+mj-lt"/>
              <a:buAutoNum type="arabicPeriod"/>
            </a:pPr>
            <a:r>
              <a:rPr lang="en-US" sz="1400" dirty="0"/>
              <a:t>Select Send to publish the message</a:t>
            </a:r>
            <a:r>
              <a:rPr lang="en-US" sz="1400" dirty="0" smtClean="0"/>
              <a:t>.</a:t>
            </a:r>
          </a:p>
          <a:p>
            <a:pPr algn="just"/>
            <a:endParaRPr lang="en-US" sz="1400" dirty="0"/>
          </a:p>
          <a:p>
            <a:pPr lvl="1" algn="just"/>
            <a:r>
              <a:rPr lang="en-US" sz="1400" dirty="0"/>
              <a:t>An outgoing message appears in the response area indicating that the message was published. Because you have already subscribed to the topic, my-toys, you will also see an incoming message with the same body. Go ahead and send a few more messages counting the number of toys you had growing up.</a:t>
            </a:r>
            <a:endParaRPr lang="en-US" sz="1400" dirty="0"/>
          </a:p>
        </p:txBody>
      </p:sp>
      <p:sp>
        <p:nvSpPr>
          <p:cNvPr id="8" name="Rectangle 4"/>
          <p:cNvSpPr>
            <a:spLocks noChangeArrowheads="1"/>
          </p:cNvSpPr>
          <p:nvPr/>
        </p:nvSpPr>
        <p:spPr bwMode="auto">
          <a:xfrm>
            <a:off x="158944" y="625916"/>
            <a:ext cx="4425088" cy="14311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12121"/>
                </a:solidFill>
                <a:effectLst/>
                <a:latin typeface="Inter"/>
              </a:rPr>
              <a:t>While connected to the broker, select the </a:t>
            </a:r>
            <a:r>
              <a:rPr kumimoji="0" lang="en-US" altLang="en-US" sz="1200" b="1" i="0" u="none" strike="noStrike" cap="none" normalizeH="0" baseline="0" dirty="0" smtClean="0">
                <a:ln>
                  <a:noFill/>
                </a:ln>
                <a:solidFill>
                  <a:srgbClr val="212121"/>
                </a:solidFill>
                <a:effectLst/>
                <a:latin typeface="InterSemibold"/>
              </a:rPr>
              <a:t>Topics</a:t>
            </a:r>
            <a:r>
              <a:rPr kumimoji="0" lang="en-US" altLang="en-US" sz="1200" b="0" i="0" u="none" strike="noStrike" cap="none" normalizeH="0" baseline="0" dirty="0" smtClean="0">
                <a:ln>
                  <a:noFill/>
                </a:ln>
                <a:solidFill>
                  <a:srgbClr val="212121"/>
                </a:solidFill>
                <a:effectLst/>
                <a:latin typeface="Inter"/>
              </a:rPr>
              <a:t> tab. This enables you to create, document, and subscribe to multiple topics.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smtClean="0">
                <a:ln>
                  <a:noFill/>
                </a:ln>
                <a:solidFill>
                  <a:srgbClr val="212121"/>
                </a:solidFill>
                <a:effectLst/>
                <a:latin typeface="system-ui"/>
              </a:rPr>
              <a:t>In the </a:t>
            </a:r>
            <a:r>
              <a:rPr kumimoji="0" lang="en-US" altLang="en-US" sz="1200" b="1" i="0" u="none" strike="noStrike" cap="none" normalizeH="0" baseline="0" dirty="0" smtClean="0">
                <a:ln>
                  <a:noFill/>
                </a:ln>
                <a:solidFill>
                  <a:srgbClr val="212121"/>
                </a:solidFill>
                <a:effectLst/>
                <a:latin typeface="InterSemibold"/>
              </a:rPr>
              <a:t>Topics</a:t>
            </a:r>
            <a:r>
              <a:rPr kumimoji="0" lang="en-US" altLang="en-US" sz="1200" b="0" i="0" u="none" strike="noStrike" cap="none" normalizeH="0" baseline="0" dirty="0" smtClean="0">
                <a:ln>
                  <a:noFill/>
                </a:ln>
                <a:solidFill>
                  <a:srgbClr val="212121"/>
                </a:solidFill>
                <a:effectLst/>
                <a:latin typeface="system-ui"/>
              </a:rPr>
              <a:t> column, enter </a:t>
            </a:r>
            <a:r>
              <a:rPr kumimoji="0" lang="en-US" altLang="en-US" sz="1000" b="0" i="0" u="none" strike="noStrike" cap="none" normalizeH="0" baseline="0" dirty="0" smtClean="0">
                <a:ln>
                  <a:noFill/>
                </a:ln>
                <a:solidFill>
                  <a:srgbClr val="212121"/>
                </a:solidFill>
                <a:effectLst/>
                <a:latin typeface="IBM Plex Mono"/>
              </a:rPr>
              <a:t>my-toys</a:t>
            </a:r>
            <a:r>
              <a:rPr kumimoji="0" lang="en-US" altLang="en-US" sz="1200" b="0" i="0" u="none" strike="noStrike" cap="none" normalizeH="0" baseline="0" dirty="0" smtClean="0">
                <a:ln>
                  <a:noFill/>
                </a:ln>
                <a:solidFill>
                  <a:srgbClr val="212121"/>
                </a:solidFill>
                <a:effectLst/>
                <a:latin typeface="system-ui"/>
              </a:rPr>
              <a:t> as the topic name.</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smtClean="0">
                <a:ln>
                  <a:noFill/>
                </a:ln>
                <a:solidFill>
                  <a:srgbClr val="212121"/>
                </a:solidFill>
                <a:effectLst/>
                <a:latin typeface="system-ui"/>
              </a:rPr>
              <a:t>Select </a:t>
            </a:r>
            <a:r>
              <a:rPr kumimoji="0" lang="en-US" altLang="en-US" sz="1200" b="1" i="0" u="none" strike="noStrike" cap="none" normalizeH="0" baseline="0" dirty="0" smtClean="0">
                <a:ln>
                  <a:noFill/>
                </a:ln>
                <a:solidFill>
                  <a:srgbClr val="212121"/>
                </a:solidFill>
                <a:effectLst/>
                <a:latin typeface="InterSemibold"/>
              </a:rPr>
              <a:t>Subscribe</a:t>
            </a:r>
            <a:r>
              <a:rPr kumimoji="0" lang="en-US" altLang="en-US" sz="1200" b="0" i="0" u="none" strike="noStrike" cap="none" normalizeH="0" baseline="0" dirty="0" smtClean="0">
                <a:ln>
                  <a:noFill/>
                </a:ln>
                <a:solidFill>
                  <a:srgbClr val="212121"/>
                </a:solidFill>
                <a:effectLst/>
                <a:latin typeface="system-ui"/>
              </a:rPr>
              <a:t> to subscribe to the topic.</a:t>
            </a:r>
          </a:p>
          <a:p>
            <a:pPr lvl="1" algn="just"/>
            <a:r>
              <a:rPr kumimoji="0" lang="en-US" altLang="en-US" sz="1200" b="0" i="0" u="none" strike="noStrike" cap="none" normalizeH="0" baseline="0" dirty="0" smtClean="0">
                <a:ln>
                  <a:noFill/>
                </a:ln>
                <a:solidFill>
                  <a:srgbClr val="212121"/>
                </a:solidFill>
                <a:effectLst/>
                <a:latin typeface="Inter"/>
              </a:rPr>
              <a:t>A message appears in the response area indicating that you’re subscribed to the topic.</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11" name="Picture 10"/>
          <p:cNvPicPr>
            <a:picLocks noChangeAspect="1"/>
          </p:cNvPicPr>
          <p:nvPr/>
        </p:nvPicPr>
        <p:blipFill>
          <a:blip r:embed="rId3"/>
          <a:stretch>
            <a:fillRect/>
          </a:stretch>
        </p:blipFill>
        <p:spPr>
          <a:xfrm>
            <a:off x="697832" y="2156039"/>
            <a:ext cx="3778917" cy="2398594"/>
          </a:xfrm>
          <a:prstGeom prst="rect">
            <a:avLst/>
          </a:prstGeom>
        </p:spPr>
      </p:pic>
      <p:sp>
        <p:nvSpPr>
          <p:cNvPr id="12" name="Title 1"/>
          <p:cNvSpPr txBox="1">
            <a:spLocks/>
          </p:cNvSpPr>
          <p:nvPr/>
        </p:nvSpPr>
        <p:spPr>
          <a:xfrm>
            <a:off x="4959544" y="191094"/>
            <a:ext cx="3389897" cy="4348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600" b="1" dirty="0"/>
              <a:t>Publish messages</a:t>
            </a:r>
          </a:p>
        </p:txBody>
      </p:sp>
    </p:spTree>
    <p:extLst>
      <p:ext uri="{BB962C8B-B14F-4D97-AF65-F5344CB8AC3E}">
        <p14:creationId xmlns:p14="http://schemas.microsoft.com/office/powerpoint/2010/main" val="10295378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24</a:t>
            </a:fld>
            <a:endParaRPr lang="en-US" dirty="0"/>
          </a:p>
        </p:txBody>
      </p:sp>
      <p:sp>
        <p:nvSpPr>
          <p:cNvPr id="10" name="Rectangle 9"/>
          <p:cNvSpPr/>
          <p:nvPr/>
        </p:nvSpPr>
        <p:spPr>
          <a:xfrm>
            <a:off x="4394060" y="647585"/>
            <a:ext cx="3931793" cy="3754874"/>
          </a:xfrm>
          <a:prstGeom prst="rect">
            <a:avLst/>
          </a:prstGeom>
        </p:spPr>
        <p:txBody>
          <a:bodyPr wrap="square">
            <a:spAutoFit/>
          </a:bodyPr>
          <a:lstStyle/>
          <a:p>
            <a:pPr algn="just"/>
            <a:r>
              <a:rPr lang="en-US" sz="1400" dirty="0"/>
              <a:t>Now that you’ve subscribed to a topic and published a few messages, you can use the Postman Visualizer to view the messages in a more comprehensible format.</a:t>
            </a:r>
          </a:p>
          <a:p>
            <a:pPr marL="342900" indent="-342900" algn="just">
              <a:buFont typeface="+mj-lt"/>
              <a:buAutoNum type="arabicPeriod"/>
            </a:pPr>
            <a:endParaRPr lang="en-US" sz="1400" dirty="0"/>
          </a:p>
          <a:p>
            <a:pPr marL="342900" indent="-342900" algn="just">
              <a:buFont typeface="+mj-lt"/>
              <a:buAutoNum type="arabicPeriod"/>
            </a:pPr>
            <a:r>
              <a:rPr lang="en-US" sz="1400" dirty="0"/>
              <a:t>Switch to the Visualization tab in the response area. You’ll see the messages for the age field visualized as a line chart.</a:t>
            </a:r>
          </a:p>
          <a:p>
            <a:pPr marL="342900" indent="-342900" algn="just">
              <a:buFont typeface="+mj-lt"/>
              <a:buAutoNum type="arabicPeriod"/>
            </a:pPr>
            <a:r>
              <a:rPr lang="en-US" sz="1400" dirty="0"/>
              <a:t>Select the field name dropdown list to select the field you want to </a:t>
            </a:r>
            <a:r>
              <a:rPr lang="en-US" sz="1400" dirty="0" smtClean="0"/>
              <a:t>visualize.</a:t>
            </a:r>
          </a:p>
          <a:p>
            <a:pPr marL="342900" indent="-342900" algn="just">
              <a:buFont typeface="+mj-lt"/>
              <a:buAutoNum type="arabicPeriod"/>
            </a:pPr>
            <a:r>
              <a:rPr lang="en-US" sz="1400" dirty="0" smtClean="0"/>
              <a:t>Select </a:t>
            </a:r>
            <a:r>
              <a:rPr lang="en-US" sz="1400" dirty="0"/>
              <a:t>Add icon Add to add more fields to the chart and view the changes in the </a:t>
            </a:r>
            <a:r>
              <a:rPr lang="en-US" sz="1400" dirty="0" smtClean="0"/>
              <a:t>values.</a:t>
            </a:r>
          </a:p>
          <a:p>
            <a:pPr marL="342900" indent="-342900" algn="just">
              <a:buFont typeface="+mj-lt"/>
              <a:buAutoNum type="arabicPeriod"/>
            </a:pPr>
            <a:r>
              <a:rPr lang="en-US" sz="1400" dirty="0" smtClean="0"/>
              <a:t>Select </a:t>
            </a:r>
            <a:r>
              <a:rPr lang="en-US" sz="1400" dirty="0"/>
              <a:t>the Chart icon </a:t>
            </a:r>
            <a:r>
              <a:rPr lang="en-US" sz="1400" dirty="0" err="1"/>
              <a:t>icon</a:t>
            </a:r>
            <a:r>
              <a:rPr lang="en-US" sz="1400" dirty="0"/>
              <a:t> next to any of the field names to change the chart type</a:t>
            </a:r>
            <a:r>
              <a:rPr lang="en-US" sz="1400" dirty="0" smtClean="0"/>
              <a:t>.</a:t>
            </a:r>
          </a:p>
          <a:p>
            <a:pPr marL="342900" indent="-342900" algn="just">
              <a:buFont typeface="+mj-lt"/>
              <a:buAutoNum type="arabicPeriod"/>
            </a:pPr>
            <a:endParaRPr lang="en-US" sz="1400" dirty="0"/>
          </a:p>
          <a:p>
            <a:pPr lvl="1" algn="just"/>
            <a:r>
              <a:rPr lang="en-US" sz="1400" dirty="0"/>
              <a:t>The visualization changes in real time as you receive newer messages for the same topic.</a:t>
            </a:r>
            <a:endParaRPr lang="en-US" sz="1400" dirty="0"/>
          </a:p>
        </p:txBody>
      </p:sp>
      <p:sp>
        <p:nvSpPr>
          <p:cNvPr id="12" name="Title 1"/>
          <p:cNvSpPr txBox="1">
            <a:spLocks/>
          </p:cNvSpPr>
          <p:nvPr/>
        </p:nvSpPr>
        <p:spPr>
          <a:xfrm>
            <a:off x="4394060" y="191094"/>
            <a:ext cx="3389897" cy="4348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400" b="1" dirty="0">
                <a:hlinkClick r:id="rId3"/>
              </a:rPr>
              <a:t>Visualize the response</a:t>
            </a:r>
            <a:endParaRPr lang="en-US" sz="1400" b="1" dirty="0"/>
          </a:p>
        </p:txBody>
      </p:sp>
      <p:pic>
        <p:nvPicPr>
          <p:cNvPr id="5" name="Picture 4"/>
          <p:cNvPicPr>
            <a:picLocks noChangeAspect="1"/>
          </p:cNvPicPr>
          <p:nvPr/>
        </p:nvPicPr>
        <p:blipFill>
          <a:blip r:embed="rId4"/>
          <a:stretch>
            <a:fillRect/>
          </a:stretch>
        </p:blipFill>
        <p:spPr>
          <a:xfrm>
            <a:off x="336345" y="743564"/>
            <a:ext cx="2997404" cy="2207669"/>
          </a:xfrm>
          <a:prstGeom prst="rect">
            <a:avLst/>
          </a:prstGeom>
        </p:spPr>
      </p:pic>
    </p:spTree>
    <p:extLst>
      <p:ext uri="{BB962C8B-B14F-4D97-AF65-F5344CB8AC3E}">
        <p14:creationId xmlns:p14="http://schemas.microsoft.com/office/powerpoint/2010/main" val="2838671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25</a:t>
            </a:fld>
            <a:endParaRPr lang="en-US" dirty="0"/>
          </a:p>
        </p:txBody>
      </p:sp>
      <p:pic>
        <p:nvPicPr>
          <p:cNvPr id="2" name="Picture 1"/>
          <p:cNvPicPr>
            <a:picLocks noChangeAspect="1"/>
          </p:cNvPicPr>
          <p:nvPr/>
        </p:nvPicPr>
        <p:blipFill>
          <a:blip r:embed="rId3"/>
          <a:stretch>
            <a:fillRect/>
          </a:stretch>
        </p:blipFill>
        <p:spPr>
          <a:xfrm>
            <a:off x="435670" y="647585"/>
            <a:ext cx="3389897" cy="1881572"/>
          </a:xfrm>
          <a:prstGeom prst="rect">
            <a:avLst/>
          </a:prstGeom>
        </p:spPr>
      </p:pic>
      <p:sp>
        <p:nvSpPr>
          <p:cNvPr id="3" name="TextBox 2"/>
          <p:cNvSpPr txBox="1"/>
          <p:nvPr/>
        </p:nvSpPr>
        <p:spPr>
          <a:xfrm>
            <a:off x="5149516" y="2755232"/>
            <a:ext cx="1600695" cy="369332"/>
          </a:xfrm>
          <a:prstGeom prst="rect">
            <a:avLst/>
          </a:prstGeom>
          <a:noFill/>
        </p:spPr>
        <p:txBody>
          <a:bodyPr wrap="none" rtlCol="0">
            <a:spAutoFit/>
          </a:bodyPr>
          <a:lstStyle/>
          <a:p>
            <a:r>
              <a:rPr lang="en-US" b="1" u="sng" dirty="0" smtClean="0">
                <a:solidFill>
                  <a:srgbClr val="00B0F0"/>
                </a:solidFill>
              </a:rPr>
              <a:t>Next ++&gt; </a:t>
            </a:r>
            <a:r>
              <a:rPr lang="en-US" b="1" dirty="0" smtClean="0">
                <a:solidFill>
                  <a:srgbClr val="0070C0"/>
                </a:solidFill>
              </a:rPr>
              <a:t>SOAP</a:t>
            </a:r>
            <a:endParaRPr lang="en-US" b="1" dirty="0">
              <a:solidFill>
                <a:srgbClr val="0070C0"/>
              </a:solidFill>
            </a:endParaRPr>
          </a:p>
        </p:txBody>
      </p:sp>
    </p:spTree>
    <p:extLst>
      <p:ext uri="{BB962C8B-B14F-4D97-AF65-F5344CB8AC3E}">
        <p14:creationId xmlns:p14="http://schemas.microsoft.com/office/powerpoint/2010/main" val="25956150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solidFill>
                  <a:schemeClr val="bg1">
                    <a:lumMod val="65000"/>
                  </a:schemeClr>
                </a:solidFill>
              </a:rPr>
              <a:t>HTTP calls using the SOAP protocol</a:t>
            </a:r>
            <a:endParaRPr lang="en-US" sz="1400" b="1" dirty="0">
              <a:solidFill>
                <a:schemeClr val="bg1">
                  <a:lumMod val="65000"/>
                </a:scheme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26</a:t>
            </a:fld>
            <a:endParaRPr lang="en-US" dirty="0"/>
          </a:p>
        </p:txBody>
      </p:sp>
      <p:sp>
        <p:nvSpPr>
          <p:cNvPr id="8" name="Rectangle 4"/>
          <p:cNvSpPr>
            <a:spLocks noChangeArrowheads="1"/>
          </p:cNvSpPr>
          <p:nvPr/>
        </p:nvSpPr>
        <p:spPr bwMode="auto">
          <a:xfrm>
            <a:off x="158944" y="636534"/>
            <a:ext cx="4425088" cy="784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Postman can make HTTP calls using Simple Object Access Protocol (SOAP), a platform-independent messaging protocol specification. In this example, the SOAP endpoint validates an ISBN book number.</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3" name="Rectangle 2"/>
          <p:cNvSpPr/>
          <p:nvPr/>
        </p:nvSpPr>
        <p:spPr>
          <a:xfrm>
            <a:off x="4657488" y="275613"/>
            <a:ext cx="4572000" cy="523220"/>
          </a:xfrm>
          <a:prstGeom prst="rect">
            <a:avLst/>
          </a:prstGeom>
        </p:spPr>
        <p:txBody>
          <a:bodyPr>
            <a:spAutoFit/>
          </a:bodyPr>
          <a:lstStyle/>
          <a:p>
            <a:r>
              <a:rPr lang="en-US" sz="1400" b="1" dirty="0">
                <a:solidFill>
                  <a:srgbClr val="002060"/>
                </a:solidFill>
              </a:rPr>
              <a:t>For more SOAP request examples, see Postman’s Public SOAP APIs collection.</a:t>
            </a:r>
          </a:p>
        </p:txBody>
      </p:sp>
      <p:sp>
        <p:nvSpPr>
          <p:cNvPr id="5" name="Rectangle 4"/>
          <p:cNvSpPr/>
          <p:nvPr/>
        </p:nvSpPr>
        <p:spPr>
          <a:xfrm>
            <a:off x="4657488" y="798833"/>
            <a:ext cx="4572000" cy="461665"/>
          </a:xfrm>
          <a:prstGeom prst="rect">
            <a:avLst/>
          </a:prstGeom>
        </p:spPr>
        <p:txBody>
          <a:bodyPr>
            <a:spAutoFit/>
          </a:bodyPr>
          <a:lstStyle/>
          <a:p>
            <a:r>
              <a:rPr lang="en-US" sz="1200" dirty="0">
                <a:solidFill>
                  <a:schemeClr val="bg1">
                    <a:lumMod val="65000"/>
                  </a:schemeClr>
                </a:solidFill>
              </a:rPr>
              <a:t>https://www.postman.com/cs-demo/public-soap-apis/folder/zuspzyu/countries</a:t>
            </a:r>
          </a:p>
        </p:txBody>
      </p:sp>
      <p:pic>
        <p:nvPicPr>
          <p:cNvPr id="6" name="Picture 5"/>
          <p:cNvPicPr>
            <a:picLocks noChangeAspect="1"/>
          </p:cNvPicPr>
          <p:nvPr/>
        </p:nvPicPr>
        <p:blipFill>
          <a:blip r:embed="rId3"/>
          <a:stretch>
            <a:fillRect/>
          </a:stretch>
        </p:blipFill>
        <p:spPr>
          <a:xfrm>
            <a:off x="374008" y="1431982"/>
            <a:ext cx="8493266" cy="3496147"/>
          </a:xfrm>
          <a:prstGeom prst="rect">
            <a:avLst/>
          </a:prstGeom>
        </p:spPr>
      </p:pic>
    </p:spTree>
    <p:extLst>
      <p:ext uri="{BB962C8B-B14F-4D97-AF65-F5344CB8AC3E}">
        <p14:creationId xmlns:p14="http://schemas.microsoft.com/office/powerpoint/2010/main" val="2294516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solidFill>
                  <a:schemeClr val="bg1">
                    <a:lumMod val="65000"/>
                  </a:schemeClr>
                </a:solidFill>
              </a:rPr>
              <a:t>HTTP calls using the SOAP protocol</a:t>
            </a:r>
            <a:endParaRPr lang="en-US" sz="1400" b="1" dirty="0">
              <a:solidFill>
                <a:schemeClr val="bg1">
                  <a:lumMod val="65000"/>
                </a:scheme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27</a:t>
            </a:fld>
            <a:endParaRPr lang="en-US" dirty="0"/>
          </a:p>
        </p:txBody>
      </p:sp>
      <p:sp>
        <p:nvSpPr>
          <p:cNvPr id="8" name="Rectangle 4"/>
          <p:cNvSpPr>
            <a:spLocks noChangeArrowheads="1"/>
          </p:cNvSpPr>
          <p:nvPr/>
        </p:nvSpPr>
        <p:spPr bwMode="auto">
          <a:xfrm>
            <a:off x="158944" y="1212718"/>
            <a:ext cx="4425088" cy="35548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28600" lvl="0" indent="-228600" algn="just">
              <a:buFont typeface="+mj-lt"/>
              <a:buAutoNum type="arabicPeriod"/>
            </a:pPr>
            <a:r>
              <a:rPr lang="en-US" altLang="en-US" sz="1200" dirty="0">
                <a:solidFill>
                  <a:srgbClr val="212121"/>
                </a:solidFill>
                <a:latin typeface="Inter"/>
              </a:rPr>
              <a:t>In Postman, select New &gt; HTTP to create a new HTTP request</a:t>
            </a:r>
            <a:r>
              <a:rPr lang="en-US" altLang="en-US" sz="1200" dirty="0" smtClean="0">
                <a:solidFill>
                  <a:srgbClr val="212121"/>
                </a:solidFill>
                <a:latin typeface="Inter"/>
              </a:rPr>
              <a:t>. </a:t>
            </a:r>
            <a:endParaRPr lang="en-US" altLang="en-US" sz="1200" dirty="0">
              <a:solidFill>
                <a:srgbClr val="212121"/>
              </a:solidFill>
              <a:latin typeface="Inter"/>
            </a:endParaRPr>
          </a:p>
          <a:p>
            <a:pPr lvl="0" algn="just"/>
            <a:r>
              <a:rPr lang="en-US" altLang="en-US" sz="1200" dirty="0">
                <a:solidFill>
                  <a:srgbClr val="212121"/>
                </a:solidFill>
                <a:latin typeface="Inter"/>
              </a:rPr>
              <a:t> </a:t>
            </a:r>
            <a:r>
              <a:rPr lang="en-US" altLang="en-US" sz="1200" dirty="0" smtClean="0">
                <a:solidFill>
                  <a:srgbClr val="212121"/>
                </a:solidFill>
                <a:latin typeface="Inter"/>
              </a:rPr>
              <a:t>     Create </a:t>
            </a:r>
            <a:r>
              <a:rPr lang="en-US" altLang="en-US" sz="1200" dirty="0">
                <a:solidFill>
                  <a:srgbClr val="212121"/>
                </a:solidFill>
                <a:latin typeface="Inter"/>
              </a:rPr>
              <a:t>new </a:t>
            </a:r>
            <a:r>
              <a:rPr lang="en-US" altLang="en-US" sz="1200" dirty="0" smtClean="0">
                <a:solidFill>
                  <a:srgbClr val="212121"/>
                </a:solidFill>
                <a:latin typeface="Inter"/>
              </a:rPr>
              <a:t>request</a:t>
            </a:r>
          </a:p>
          <a:p>
            <a:pPr lvl="0" algn="just"/>
            <a:endParaRPr lang="en-US" altLang="en-US" sz="1200" dirty="0">
              <a:solidFill>
                <a:srgbClr val="212121"/>
              </a:solidFill>
              <a:latin typeface="Inter"/>
            </a:endParaRPr>
          </a:p>
          <a:p>
            <a:pPr lvl="0" algn="just"/>
            <a:endParaRPr lang="en-US" altLang="en-US" sz="1200" dirty="0" smtClean="0">
              <a:solidFill>
                <a:srgbClr val="212121"/>
              </a:solidFill>
              <a:latin typeface="Inter"/>
            </a:endParaRPr>
          </a:p>
          <a:p>
            <a:pPr lvl="0" algn="just"/>
            <a:endParaRPr lang="en-US" altLang="en-US" sz="1200" dirty="0">
              <a:solidFill>
                <a:srgbClr val="212121"/>
              </a:solidFill>
              <a:latin typeface="Inter"/>
            </a:endParaRPr>
          </a:p>
          <a:p>
            <a:pPr lvl="0" algn="just"/>
            <a:endParaRPr lang="en-US" altLang="en-US" sz="1200" dirty="0" smtClean="0">
              <a:solidFill>
                <a:srgbClr val="212121"/>
              </a:solidFill>
              <a:latin typeface="Inter"/>
            </a:endParaRPr>
          </a:p>
          <a:p>
            <a:pPr lvl="0" algn="just"/>
            <a:endParaRPr lang="en-US" altLang="en-US" sz="1200" dirty="0">
              <a:solidFill>
                <a:srgbClr val="212121"/>
              </a:solidFill>
              <a:latin typeface="Inter"/>
            </a:endParaRPr>
          </a:p>
          <a:p>
            <a:pPr lvl="0" algn="just"/>
            <a:endParaRPr lang="en-US" altLang="en-US" sz="1200" dirty="0" smtClean="0">
              <a:solidFill>
                <a:srgbClr val="212121"/>
              </a:solidFill>
              <a:latin typeface="Inter"/>
            </a:endParaRPr>
          </a:p>
          <a:p>
            <a:pPr lvl="0" algn="just"/>
            <a:endParaRPr lang="en-US" altLang="en-US" sz="1200" dirty="0" smtClean="0">
              <a:solidFill>
                <a:srgbClr val="212121"/>
              </a:solidFill>
              <a:latin typeface="Inter"/>
            </a:endParaRPr>
          </a:p>
          <a:p>
            <a:pPr lvl="0" algn="just"/>
            <a:endParaRPr lang="en-US" altLang="en-US" sz="1200" dirty="0">
              <a:solidFill>
                <a:srgbClr val="212121"/>
              </a:solidFill>
              <a:latin typeface="Inter"/>
            </a:endParaRPr>
          </a:p>
          <a:p>
            <a:pPr lvl="0" algn="just"/>
            <a:endParaRPr lang="en-US" altLang="en-US" sz="1200" dirty="0" smtClean="0">
              <a:solidFill>
                <a:srgbClr val="212121"/>
              </a:solidFill>
              <a:latin typeface="Inter"/>
            </a:endParaRPr>
          </a:p>
          <a:p>
            <a:pPr lvl="0" algn="just"/>
            <a:endParaRPr lang="en-US" altLang="en-US" sz="1200" dirty="0">
              <a:solidFill>
                <a:srgbClr val="212121"/>
              </a:solidFill>
              <a:latin typeface="Inter"/>
            </a:endParaRPr>
          </a:p>
          <a:p>
            <a:pPr marL="228600" lvl="0" indent="-228600" algn="just">
              <a:buFont typeface="+mj-lt"/>
              <a:buAutoNum type="arabicPeriod" startAt="2"/>
            </a:pPr>
            <a:r>
              <a:rPr lang="en-US" altLang="en-US" sz="1200" dirty="0">
                <a:solidFill>
                  <a:srgbClr val="212121"/>
                </a:solidFill>
                <a:latin typeface="Inter"/>
              </a:rPr>
              <a:t>Enter your SOAP endpoint URL in the address field. For this example, use the http://webservices.daehosting.com/services/isbnservice.wso endpoint URL.</a:t>
            </a:r>
          </a:p>
          <a:p>
            <a:pPr marL="228600" lvl="0" indent="-228600" algn="just">
              <a:buFont typeface="+mj-lt"/>
              <a:buAutoNum type="arabicPeriod" startAt="2"/>
            </a:pPr>
            <a:endParaRPr lang="en-US" altLang="en-US" sz="1200" dirty="0">
              <a:solidFill>
                <a:srgbClr val="212121"/>
              </a:solidFill>
              <a:latin typeface="Inter"/>
            </a:endParaRPr>
          </a:p>
          <a:p>
            <a:pPr marL="228600" lvl="0" indent="-228600" algn="just">
              <a:buFont typeface="+mj-lt"/>
              <a:buAutoNum type="arabicPeriod" startAt="2"/>
            </a:pPr>
            <a:r>
              <a:rPr lang="en-US" altLang="en-US" sz="1200" dirty="0">
                <a:solidFill>
                  <a:srgbClr val="212121"/>
                </a:solidFill>
                <a:latin typeface="Inter"/>
              </a:rPr>
              <a:t>Select POST from the request method dropdown list.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9" name="Rectangle 8"/>
          <p:cNvSpPr/>
          <p:nvPr/>
        </p:nvSpPr>
        <p:spPr>
          <a:xfrm>
            <a:off x="158944" y="642779"/>
            <a:ext cx="2127249" cy="307777"/>
          </a:xfrm>
          <a:prstGeom prst="rect">
            <a:avLst/>
          </a:prstGeom>
        </p:spPr>
        <p:txBody>
          <a:bodyPr wrap="none">
            <a:spAutoFit/>
          </a:bodyPr>
          <a:lstStyle/>
          <a:p>
            <a:r>
              <a:rPr lang="en-US" sz="1400" b="1" dirty="0"/>
              <a:t>Enter your SOAP endpoint</a:t>
            </a:r>
          </a:p>
        </p:txBody>
      </p:sp>
      <p:pic>
        <p:nvPicPr>
          <p:cNvPr id="11" name="Picture 10"/>
          <p:cNvPicPr>
            <a:picLocks noChangeAspect="1"/>
          </p:cNvPicPr>
          <p:nvPr/>
        </p:nvPicPr>
        <p:blipFill>
          <a:blip r:embed="rId3"/>
          <a:stretch>
            <a:fillRect/>
          </a:stretch>
        </p:blipFill>
        <p:spPr>
          <a:xfrm>
            <a:off x="304220" y="1588167"/>
            <a:ext cx="4500891" cy="1779247"/>
          </a:xfrm>
          <a:prstGeom prst="rect">
            <a:avLst/>
          </a:prstGeom>
        </p:spPr>
      </p:pic>
      <p:sp>
        <p:nvSpPr>
          <p:cNvPr id="14" name="Rectangle 13"/>
          <p:cNvSpPr/>
          <p:nvPr/>
        </p:nvSpPr>
        <p:spPr>
          <a:xfrm>
            <a:off x="4805111" y="642779"/>
            <a:ext cx="1271310" cy="307777"/>
          </a:xfrm>
          <a:prstGeom prst="rect">
            <a:avLst/>
          </a:prstGeom>
        </p:spPr>
        <p:txBody>
          <a:bodyPr wrap="none">
            <a:spAutoFit/>
          </a:bodyPr>
          <a:lstStyle/>
          <a:p>
            <a:r>
              <a:rPr lang="en-US" sz="1400" b="1" dirty="0"/>
              <a:t>Add body data</a:t>
            </a:r>
          </a:p>
        </p:txBody>
      </p:sp>
      <p:sp>
        <p:nvSpPr>
          <p:cNvPr id="15" name="Rectangle 4"/>
          <p:cNvSpPr>
            <a:spLocks noChangeArrowheads="1"/>
          </p:cNvSpPr>
          <p:nvPr/>
        </p:nvSpPr>
        <p:spPr bwMode="auto">
          <a:xfrm>
            <a:off x="4430154" y="215357"/>
            <a:ext cx="4425088" cy="50013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28600" lvl="0" indent="-228600" algn="just">
              <a:buFont typeface="+mj-lt"/>
              <a:buAutoNum type="arabicPeriod"/>
            </a:pPr>
            <a:r>
              <a:rPr lang="en-US" altLang="en-US" sz="1200" dirty="0">
                <a:solidFill>
                  <a:srgbClr val="212121"/>
                </a:solidFill>
                <a:latin typeface="Inter"/>
              </a:rPr>
              <a:t>In the Body tab, select raw and choose XML from the dropdown list</a:t>
            </a:r>
            <a:r>
              <a:rPr lang="en-US" altLang="en-US" sz="1200" dirty="0" smtClean="0">
                <a:solidFill>
                  <a:srgbClr val="212121"/>
                </a:solidFill>
                <a:latin typeface="Inter"/>
              </a:rPr>
              <a:t>.  SOAP </a:t>
            </a:r>
            <a:r>
              <a:rPr lang="en-US" altLang="en-US" sz="1200" dirty="0">
                <a:solidFill>
                  <a:srgbClr val="212121"/>
                </a:solidFill>
                <a:latin typeface="Inter"/>
              </a:rPr>
              <a:t>body </a:t>
            </a:r>
            <a:r>
              <a:rPr lang="en-US" altLang="en-US" sz="1200" dirty="0" smtClean="0">
                <a:solidFill>
                  <a:srgbClr val="212121"/>
                </a:solidFill>
                <a:latin typeface="Inter"/>
              </a:rPr>
              <a:t>type</a:t>
            </a: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endParaRPr lang="en-US" altLang="en-US" sz="1200" dirty="0" smtClean="0">
              <a:solidFill>
                <a:srgbClr val="212121"/>
              </a:solidFill>
              <a:latin typeface="Inter"/>
            </a:endParaRP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endParaRPr lang="en-US" altLang="en-US" sz="1200" dirty="0" smtClean="0">
              <a:solidFill>
                <a:srgbClr val="212121"/>
              </a:solidFill>
              <a:latin typeface="Inter"/>
            </a:endParaRP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endParaRPr lang="en-US" altLang="en-US" sz="1200" dirty="0" smtClean="0">
              <a:solidFill>
                <a:srgbClr val="212121"/>
              </a:solidFill>
              <a:latin typeface="Inter"/>
            </a:endParaRP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endParaRPr lang="en-US" altLang="en-US" sz="1200" dirty="0" smtClean="0">
              <a:solidFill>
                <a:srgbClr val="212121"/>
              </a:solidFill>
              <a:latin typeface="Inter"/>
            </a:endParaRP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endParaRPr lang="en-US" altLang="en-US" sz="1200" dirty="0" smtClean="0">
              <a:solidFill>
                <a:srgbClr val="212121"/>
              </a:solidFill>
              <a:latin typeface="Inter"/>
            </a:endParaRPr>
          </a:p>
          <a:p>
            <a:pPr marL="228600" lvl="0" indent="-228600" algn="just">
              <a:buFont typeface="+mj-lt"/>
              <a:buAutoNum type="arabicPeriod"/>
            </a:pPr>
            <a:r>
              <a:rPr lang="en-US" altLang="en-US" sz="1200" dirty="0" smtClean="0">
                <a:solidFill>
                  <a:srgbClr val="212121"/>
                </a:solidFill>
                <a:latin typeface="Inter"/>
              </a:rPr>
              <a:t>Enter </a:t>
            </a:r>
            <a:r>
              <a:rPr lang="en-US" altLang="en-US" sz="1200" dirty="0">
                <a:solidFill>
                  <a:srgbClr val="212121"/>
                </a:solidFill>
                <a:latin typeface="Inter"/>
              </a:rPr>
              <a:t>your XML in the text entry area. To validate the book number, enter the following XML:</a:t>
            </a:r>
          </a:p>
          <a:p>
            <a:pPr marL="228600" lvl="0" indent="-228600" algn="just">
              <a:buFont typeface="+mj-lt"/>
              <a:buAutoNum type="arabicPeriod"/>
            </a:pPr>
            <a:endParaRPr lang="en-US" altLang="en-US" sz="1200" dirty="0">
              <a:solidFill>
                <a:srgbClr val="212121"/>
              </a:solidFill>
              <a:latin typeface="Inter"/>
            </a:endParaRPr>
          </a:p>
          <a:p>
            <a:pPr lvl="1" algn="just"/>
            <a:r>
              <a:rPr lang="en-US" altLang="en-US" sz="1000" dirty="0">
                <a:solidFill>
                  <a:schemeClr val="accent1">
                    <a:lumMod val="75000"/>
                  </a:schemeClr>
                </a:solidFill>
                <a:latin typeface="Inter"/>
              </a:rPr>
              <a:t>Copy&lt;?xml version="1.0" encoding="utf-8"?&gt;</a:t>
            </a:r>
          </a:p>
          <a:p>
            <a:pPr lvl="1" algn="just"/>
            <a:r>
              <a:rPr lang="en-US" altLang="en-US" sz="1000" dirty="0">
                <a:solidFill>
                  <a:schemeClr val="accent1">
                    <a:lumMod val="75000"/>
                  </a:schemeClr>
                </a:solidFill>
                <a:latin typeface="Inter"/>
              </a:rPr>
              <a:t>&lt;</a:t>
            </a:r>
            <a:r>
              <a:rPr lang="en-US" altLang="en-US" sz="1000" dirty="0" err="1">
                <a:solidFill>
                  <a:schemeClr val="accent1">
                    <a:lumMod val="75000"/>
                  </a:schemeClr>
                </a:solidFill>
                <a:latin typeface="Inter"/>
              </a:rPr>
              <a:t>soap:Envelope</a:t>
            </a:r>
            <a:r>
              <a:rPr lang="en-US" altLang="en-US" sz="1000" dirty="0">
                <a:solidFill>
                  <a:schemeClr val="accent1">
                    <a:lumMod val="75000"/>
                  </a:schemeClr>
                </a:solidFill>
                <a:latin typeface="Inter"/>
              </a:rPr>
              <a:t> </a:t>
            </a:r>
            <a:r>
              <a:rPr lang="en-US" altLang="en-US" sz="1000" dirty="0" err="1">
                <a:solidFill>
                  <a:schemeClr val="accent1">
                    <a:lumMod val="75000"/>
                  </a:schemeClr>
                </a:solidFill>
                <a:latin typeface="Inter"/>
              </a:rPr>
              <a:t>xmlns:soap</a:t>
            </a:r>
            <a:r>
              <a:rPr lang="en-US" altLang="en-US" sz="1000" dirty="0">
                <a:solidFill>
                  <a:schemeClr val="accent1">
                    <a:lumMod val="75000"/>
                  </a:schemeClr>
                </a:solidFill>
                <a:latin typeface="Inter"/>
              </a:rPr>
              <a:t>="http://schemas.xmlsoap.org/soap/envelope/"&gt;</a:t>
            </a:r>
          </a:p>
          <a:p>
            <a:pPr lvl="1" algn="just"/>
            <a:r>
              <a:rPr lang="en-US" altLang="en-US" sz="1000" dirty="0">
                <a:solidFill>
                  <a:schemeClr val="accent1">
                    <a:lumMod val="75000"/>
                  </a:schemeClr>
                </a:solidFill>
                <a:latin typeface="Inter"/>
              </a:rPr>
              <a:t>    &lt;</a:t>
            </a:r>
            <a:r>
              <a:rPr lang="en-US" altLang="en-US" sz="1000" dirty="0" err="1">
                <a:solidFill>
                  <a:schemeClr val="accent1">
                    <a:lumMod val="75000"/>
                  </a:schemeClr>
                </a:solidFill>
                <a:latin typeface="Inter"/>
              </a:rPr>
              <a:t>soap:Body</a:t>
            </a:r>
            <a:r>
              <a:rPr lang="en-US" altLang="en-US" sz="1000" dirty="0">
                <a:solidFill>
                  <a:schemeClr val="accent1">
                    <a:lumMod val="75000"/>
                  </a:schemeClr>
                </a:solidFill>
                <a:latin typeface="Inter"/>
              </a:rPr>
              <a:t>&gt;</a:t>
            </a:r>
          </a:p>
          <a:p>
            <a:pPr lvl="1" algn="just"/>
            <a:r>
              <a:rPr lang="en-US" altLang="en-US" sz="1000" dirty="0">
                <a:solidFill>
                  <a:schemeClr val="accent1">
                    <a:lumMod val="75000"/>
                  </a:schemeClr>
                </a:solidFill>
                <a:latin typeface="Inter"/>
              </a:rPr>
              <a:t>        &lt;IsValidISBN10 </a:t>
            </a:r>
            <a:r>
              <a:rPr lang="en-US" altLang="en-US" sz="1000" dirty="0" err="1">
                <a:solidFill>
                  <a:schemeClr val="accent1">
                    <a:lumMod val="75000"/>
                  </a:schemeClr>
                </a:solidFill>
                <a:latin typeface="Inter"/>
              </a:rPr>
              <a:t>xmlns</a:t>
            </a:r>
            <a:r>
              <a:rPr lang="en-US" altLang="en-US" sz="1000" dirty="0">
                <a:solidFill>
                  <a:schemeClr val="accent1">
                    <a:lumMod val="75000"/>
                  </a:schemeClr>
                </a:solidFill>
                <a:latin typeface="Inter"/>
              </a:rPr>
              <a:t>="http://webservices.daehosting.com/ISBN"&gt;</a:t>
            </a:r>
          </a:p>
          <a:p>
            <a:pPr lvl="1" algn="just"/>
            <a:r>
              <a:rPr lang="en-US" altLang="en-US" sz="1000" dirty="0">
                <a:solidFill>
                  <a:schemeClr val="accent1">
                    <a:lumMod val="75000"/>
                  </a:schemeClr>
                </a:solidFill>
                <a:latin typeface="Inter"/>
              </a:rPr>
              <a:t>            &lt;</a:t>
            </a:r>
            <a:r>
              <a:rPr lang="en-US" altLang="en-US" sz="1000" dirty="0" err="1">
                <a:solidFill>
                  <a:schemeClr val="accent1">
                    <a:lumMod val="75000"/>
                  </a:schemeClr>
                </a:solidFill>
                <a:latin typeface="Inter"/>
              </a:rPr>
              <a:t>sISBN</a:t>
            </a:r>
            <a:r>
              <a:rPr lang="en-US" altLang="en-US" sz="1000" dirty="0">
                <a:solidFill>
                  <a:schemeClr val="accent1">
                    <a:lumMod val="75000"/>
                  </a:schemeClr>
                </a:solidFill>
                <a:latin typeface="Inter"/>
              </a:rPr>
              <a:t>&gt;0-19-852663-6&lt;/</a:t>
            </a:r>
            <a:r>
              <a:rPr lang="en-US" altLang="en-US" sz="1000" dirty="0" err="1">
                <a:solidFill>
                  <a:schemeClr val="accent1">
                    <a:lumMod val="75000"/>
                  </a:schemeClr>
                </a:solidFill>
                <a:latin typeface="Inter"/>
              </a:rPr>
              <a:t>sISBN</a:t>
            </a:r>
            <a:r>
              <a:rPr lang="en-US" altLang="en-US" sz="1000" dirty="0">
                <a:solidFill>
                  <a:schemeClr val="accent1">
                    <a:lumMod val="75000"/>
                  </a:schemeClr>
                </a:solidFill>
                <a:latin typeface="Inter"/>
              </a:rPr>
              <a:t>&gt;</a:t>
            </a:r>
          </a:p>
          <a:p>
            <a:pPr lvl="1" algn="just"/>
            <a:r>
              <a:rPr lang="en-US" altLang="en-US" sz="1000" dirty="0">
                <a:solidFill>
                  <a:schemeClr val="accent1">
                    <a:lumMod val="75000"/>
                  </a:schemeClr>
                </a:solidFill>
                <a:latin typeface="Inter"/>
              </a:rPr>
              <a:t>        &lt;/IsValidISBN10&gt;</a:t>
            </a:r>
          </a:p>
          <a:p>
            <a:pPr lvl="1" algn="just"/>
            <a:r>
              <a:rPr lang="en-US" altLang="en-US" sz="1000" dirty="0">
                <a:solidFill>
                  <a:schemeClr val="accent1">
                    <a:lumMod val="75000"/>
                  </a:schemeClr>
                </a:solidFill>
                <a:latin typeface="Inter"/>
              </a:rPr>
              <a:t>    &lt;/</a:t>
            </a:r>
            <a:r>
              <a:rPr lang="en-US" altLang="en-US" sz="1000" dirty="0" err="1">
                <a:solidFill>
                  <a:schemeClr val="accent1">
                    <a:lumMod val="75000"/>
                  </a:schemeClr>
                </a:solidFill>
                <a:latin typeface="Inter"/>
              </a:rPr>
              <a:t>soap:Body</a:t>
            </a:r>
            <a:r>
              <a:rPr lang="en-US" altLang="en-US" sz="1000" dirty="0">
                <a:solidFill>
                  <a:schemeClr val="accent1">
                    <a:lumMod val="75000"/>
                  </a:schemeClr>
                </a:solidFill>
                <a:latin typeface="Inter"/>
              </a:rPr>
              <a:t>&gt;</a:t>
            </a:r>
          </a:p>
          <a:p>
            <a:pPr lvl="1" algn="just"/>
            <a:r>
              <a:rPr lang="en-US" altLang="en-US" sz="1000" dirty="0">
                <a:solidFill>
                  <a:schemeClr val="accent1">
                    <a:lumMod val="75000"/>
                  </a:schemeClr>
                </a:solidFill>
                <a:latin typeface="Inter"/>
              </a:rPr>
              <a:t>&lt;/</a:t>
            </a:r>
            <a:r>
              <a:rPr lang="en-US" altLang="en-US" sz="1000" dirty="0" err="1">
                <a:solidFill>
                  <a:schemeClr val="accent1">
                    <a:lumMod val="75000"/>
                  </a:schemeClr>
                </a:solidFill>
                <a:latin typeface="Inter"/>
              </a:rPr>
              <a:t>soap:Envelope</a:t>
            </a:r>
            <a:r>
              <a:rPr lang="en-US" altLang="en-US" sz="1000" dirty="0">
                <a:solidFill>
                  <a:schemeClr val="accent1">
                    <a:lumMod val="75000"/>
                  </a:schemeClr>
                </a:solidFill>
                <a:latin typeface="Inter"/>
              </a:rPr>
              <a:t>&gt;</a:t>
            </a:r>
          </a:p>
          <a:p>
            <a:pPr lvl="1" algn="just"/>
            <a:r>
              <a:rPr lang="en-US" altLang="en-US" sz="1050" dirty="0">
                <a:solidFill>
                  <a:srgbClr val="212121"/>
                </a:solidFill>
                <a:latin typeface="Inter"/>
              </a:rPr>
              <a:t>Your request body must include the SOAP Envelope, Header, and Body tags as required by the endpoint, and any namespaces. The data must include the name of the operation and any values you need to post to the service.</a:t>
            </a:r>
            <a:endParaRPr kumimoji="0" lang="en-US" altLang="en-US" sz="1050" b="0" i="0" u="none" strike="noStrike" cap="none" normalizeH="0" baseline="0" dirty="0" smtClean="0">
              <a:ln>
                <a:noFill/>
              </a:ln>
              <a:solidFill>
                <a:schemeClr val="tx1"/>
              </a:solidFill>
              <a:effectLst/>
            </a:endParaRPr>
          </a:p>
        </p:txBody>
      </p:sp>
      <p:pic>
        <p:nvPicPr>
          <p:cNvPr id="12" name="Picture 11"/>
          <p:cNvPicPr>
            <a:picLocks noChangeAspect="1"/>
          </p:cNvPicPr>
          <p:nvPr/>
        </p:nvPicPr>
        <p:blipFill>
          <a:blip r:embed="rId4"/>
          <a:stretch>
            <a:fillRect/>
          </a:stretch>
        </p:blipFill>
        <p:spPr>
          <a:xfrm>
            <a:off x="4763273" y="625916"/>
            <a:ext cx="3691648" cy="1697788"/>
          </a:xfrm>
          <a:prstGeom prst="rect">
            <a:avLst/>
          </a:prstGeom>
        </p:spPr>
      </p:pic>
    </p:spTree>
    <p:extLst>
      <p:ext uri="{BB962C8B-B14F-4D97-AF65-F5344CB8AC3E}">
        <p14:creationId xmlns:p14="http://schemas.microsoft.com/office/powerpoint/2010/main" val="1385633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t>Set your request headers</a:t>
            </a:r>
            <a:endParaRPr lang="en-US" sz="1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sp>
        <p:nvSpPr>
          <p:cNvPr id="8" name="Rectangle 4"/>
          <p:cNvSpPr>
            <a:spLocks noChangeArrowheads="1"/>
          </p:cNvSpPr>
          <p:nvPr/>
        </p:nvSpPr>
        <p:spPr bwMode="auto">
          <a:xfrm>
            <a:off x="158944" y="631526"/>
            <a:ext cx="4425088" cy="33701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When you select an XML body type, Postman automatically adds a content type header of application/xml. But depending on your service provider, you may need text/xml for some SOAP requests. Check with your SOAP service to decide which header is appropriate. If you need the text/xml header, override the default Postman setting.</a:t>
            </a:r>
          </a:p>
          <a:p>
            <a:pPr lvl="0" algn="just"/>
            <a:endParaRPr lang="en-US" altLang="en-US" sz="1200" dirty="0">
              <a:solidFill>
                <a:srgbClr val="212121"/>
              </a:solidFill>
              <a:latin typeface="Inter"/>
            </a:endParaRPr>
          </a:p>
          <a:p>
            <a:pPr lvl="0" algn="just"/>
            <a:r>
              <a:rPr lang="en-US" altLang="en-US" sz="1200" dirty="0">
                <a:solidFill>
                  <a:srgbClr val="212121"/>
                </a:solidFill>
                <a:latin typeface="Inter"/>
              </a:rPr>
              <a:t>To set request headers, do the following:</a:t>
            </a:r>
          </a:p>
          <a:p>
            <a:pPr lvl="0" algn="just"/>
            <a:endParaRPr lang="en-US" altLang="en-US" sz="1200" dirty="0">
              <a:solidFill>
                <a:srgbClr val="212121"/>
              </a:solidFill>
              <a:latin typeface="Inter"/>
            </a:endParaRPr>
          </a:p>
          <a:p>
            <a:pPr marL="228600" lvl="0" indent="-228600" algn="just">
              <a:buFont typeface="+mj-lt"/>
              <a:buAutoNum type="arabicPeriod"/>
            </a:pPr>
            <a:r>
              <a:rPr lang="en-US" altLang="en-US" sz="1200" dirty="0">
                <a:solidFill>
                  <a:srgbClr val="212121"/>
                </a:solidFill>
                <a:latin typeface="Inter"/>
              </a:rPr>
              <a:t>Click Headers in the request. If the auto-generated headers are hidden, click hidden to display them.</a:t>
            </a: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r>
              <a:rPr lang="en-US" altLang="en-US" sz="1200" dirty="0">
                <a:solidFill>
                  <a:srgbClr val="212121"/>
                </a:solidFill>
                <a:latin typeface="Inter"/>
              </a:rPr>
              <a:t>Clear the Content-Type header checkbox.</a:t>
            </a: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r>
              <a:rPr lang="en-US" altLang="en-US" sz="1200" dirty="0">
                <a:solidFill>
                  <a:srgbClr val="212121"/>
                </a:solidFill>
                <a:latin typeface="Inter"/>
              </a:rPr>
              <a:t>Add a new Content-Type and text/xml key-value pair.</a:t>
            </a:r>
          </a:p>
          <a:p>
            <a:pPr marL="228600" lvl="0" indent="-228600" algn="just">
              <a:buFont typeface="+mj-lt"/>
              <a:buAutoNum type="arabicPeriod"/>
            </a:pPr>
            <a:endParaRPr lang="en-US" altLang="en-US" sz="1200" dirty="0">
              <a:solidFill>
                <a:srgbClr val="212121"/>
              </a:solidFill>
              <a:latin typeface="Inter"/>
            </a:endParaRPr>
          </a:p>
          <a:p>
            <a:pPr marL="228600" lvl="0" indent="-228600" algn="just">
              <a:buFont typeface="+mj-lt"/>
              <a:buAutoNum type="arabicPeriod"/>
            </a:pPr>
            <a:r>
              <a:rPr lang="en-US" altLang="en-US" sz="1200" dirty="0">
                <a:solidFill>
                  <a:srgbClr val="212121"/>
                </a:solidFill>
                <a:latin typeface="Inter"/>
              </a:rPr>
              <a:t>Add the </a:t>
            </a:r>
            <a:r>
              <a:rPr lang="en-US" altLang="en-US" sz="1200" dirty="0" err="1">
                <a:solidFill>
                  <a:srgbClr val="212121"/>
                </a:solidFill>
                <a:latin typeface="Inter"/>
              </a:rPr>
              <a:t>SOAPAction</a:t>
            </a:r>
            <a:r>
              <a:rPr lang="en-US" altLang="en-US" sz="1200" dirty="0">
                <a:solidFill>
                  <a:srgbClr val="212121"/>
                </a:solidFill>
                <a:latin typeface="Inter"/>
              </a:rPr>
              <a:t> and "#</a:t>
            </a:r>
            <a:r>
              <a:rPr lang="en-US" altLang="en-US" sz="1200" dirty="0" err="1">
                <a:solidFill>
                  <a:srgbClr val="212121"/>
                </a:solidFill>
                <a:latin typeface="Inter"/>
              </a:rPr>
              <a:t>MethodName</a:t>
            </a:r>
            <a:r>
              <a:rPr lang="en-US" altLang="en-US" sz="1200" dirty="0">
                <a:solidFill>
                  <a:srgbClr val="212121"/>
                </a:solidFill>
                <a:latin typeface="Inter"/>
              </a:rPr>
              <a:t>" key-value pair (for example, "#POST").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4811879" y="1022115"/>
            <a:ext cx="4112914" cy="3080653"/>
          </a:xfrm>
          <a:prstGeom prst="rect">
            <a:avLst/>
          </a:prstGeom>
        </p:spPr>
      </p:pic>
    </p:spTree>
    <p:extLst>
      <p:ext uri="{BB962C8B-B14F-4D97-AF65-F5344CB8AC3E}">
        <p14:creationId xmlns:p14="http://schemas.microsoft.com/office/powerpoint/2010/main" val="3744821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t>Send your request</a:t>
            </a:r>
            <a:endParaRPr lang="en-US" sz="1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
        <p:nvSpPr>
          <p:cNvPr id="8" name="Rectangle 4"/>
          <p:cNvSpPr>
            <a:spLocks noChangeArrowheads="1"/>
          </p:cNvSpPr>
          <p:nvPr/>
        </p:nvSpPr>
        <p:spPr bwMode="auto">
          <a:xfrm>
            <a:off x="158944" y="555073"/>
            <a:ext cx="4425088" cy="4154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Click Send to make your call to the SOAP service. On success, Postman displays the response in the lower tab.</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230117" y="989895"/>
            <a:ext cx="4282741" cy="1240486"/>
          </a:xfrm>
          <a:prstGeom prst="rect">
            <a:avLst/>
          </a:prstGeom>
        </p:spPr>
      </p:pic>
      <p:sp>
        <p:nvSpPr>
          <p:cNvPr id="5" name="Rectangle 4"/>
          <p:cNvSpPr/>
          <p:nvPr/>
        </p:nvSpPr>
        <p:spPr>
          <a:xfrm>
            <a:off x="175032" y="2388269"/>
            <a:ext cx="3373809" cy="1231106"/>
          </a:xfrm>
          <a:prstGeom prst="rect">
            <a:avLst/>
          </a:prstGeom>
        </p:spPr>
        <p:txBody>
          <a:bodyPr wrap="none">
            <a:spAutoFit/>
          </a:bodyPr>
          <a:lstStyle/>
          <a:p>
            <a:r>
              <a:rPr lang="en-US" dirty="0" smtClean="0"/>
              <a:t>Home/Tests </a:t>
            </a:r>
            <a:r>
              <a:rPr lang="en-US" dirty="0"/>
              <a:t>and </a:t>
            </a:r>
            <a:r>
              <a:rPr lang="en-US" dirty="0" smtClean="0"/>
              <a:t>scripts:</a:t>
            </a:r>
          </a:p>
          <a:p>
            <a:pPr marL="285750" indent="-285750">
              <a:buFont typeface="Wingdings" panose="05000000000000000000" pitchFamily="2" charset="2"/>
              <a:buChar char="Ø"/>
            </a:pPr>
            <a:r>
              <a:rPr lang="en-US" sz="1400" dirty="0" smtClean="0"/>
              <a:t>Test </a:t>
            </a:r>
            <a:r>
              <a:rPr lang="en-US" sz="1400" dirty="0"/>
              <a:t>APIs and write scripts in </a:t>
            </a:r>
            <a:r>
              <a:rPr lang="en-US" sz="1400" dirty="0" smtClean="0"/>
              <a:t>Postman</a:t>
            </a:r>
          </a:p>
          <a:p>
            <a:pPr marL="285750" indent="-285750">
              <a:buFont typeface="Wingdings" panose="05000000000000000000" pitchFamily="2" charset="2"/>
              <a:buChar char="Ø"/>
            </a:pPr>
            <a:r>
              <a:rPr lang="en-US" sz="1400" dirty="0"/>
              <a:t>Add logic and process data with </a:t>
            </a:r>
            <a:r>
              <a:rPr lang="en-US" sz="1400" dirty="0" smtClean="0"/>
              <a:t>scripts</a:t>
            </a:r>
          </a:p>
          <a:p>
            <a:pPr marL="285750" indent="-285750">
              <a:buFont typeface="Wingdings" panose="05000000000000000000" pitchFamily="2" charset="2"/>
              <a:buChar char="Ø"/>
            </a:pPr>
            <a:r>
              <a:rPr lang="en-US" sz="1400" dirty="0"/>
              <a:t>Test APIs at every stage of </a:t>
            </a:r>
            <a:r>
              <a:rPr lang="en-US" sz="1400" dirty="0" smtClean="0"/>
              <a:t>development</a:t>
            </a:r>
          </a:p>
          <a:p>
            <a:pPr marL="285750" indent="-285750">
              <a:buFont typeface="Wingdings" panose="05000000000000000000" pitchFamily="2" charset="2"/>
              <a:buChar char="Ø"/>
            </a:pPr>
            <a:r>
              <a:rPr lang="en-US" sz="1400" dirty="0"/>
              <a:t>Run and automate your API tests</a:t>
            </a:r>
          </a:p>
        </p:txBody>
      </p:sp>
      <p:sp>
        <p:nvSpPr>
          <p:cNvPr id="7" name="Title 1"/>
          <p:cNvSpPr txBox="1">
            <a:spLocks/>
          </p:cNvSpPr>
          <p:nvPr/>
        </p:nvSpPr>
        <p:spPr>
          <a:xfrm>
            <a:off x="4718912" y="210418"/>
            <a:ext cx="3389897" cy="43482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1400" b="1" dirty="0"/>
              <a:t>Scripts in Postman</a:t>
            </a:r>
          </a:p>
        </p:txBody>
      </p:sp>
      <p:sp>
        <p:nvSpPr>
          <p:cNvPr id="9" name="Rectangle 4"/>
          <p:cNvSpPr>
            <a:spLocks noChangeArrowheads="1"/>
          </p:cNvSpPr>
          <p:nvPr/>
        </p:nvSpPr>
        <p:spPr bwMode="auto">
          <a:xfrm>
            <a:off x="4718912" y="555073"/>
            <a:ext cx="4425088" cy="1708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You can add JavaScript code to run during two events in the flow:</a:t>
            </a:r>
          </a:p>
          <a:p>
            <a:pPr marL="171450" lvl="0" indent="-171450" algn="just">
              <a:buFont typeface="Wingdings" panose="05000000000000000000" pitchFamily="2" charset="2"/>
              <a:buChar char="ü"/>
            </a:pPr>
            <a:endParaRPr lang="en-US" altLang="en-US" sz="1200" dirty="0">
              <a:solidFill>
                <a:srgbClr val="212121"/>
              </a:solidFill>
              <a:latin typeface="Inter"/>
            </a:endParaRPr>
          </a:p>
          <a:p>
            <a:pPr marL="171450" lvl="0" indent="-171450" algn="just">
              <a:buFont typeface="Wingdings" panose="05000000000000000000" pitchFamily="2" charset="2"/>
              <a:buChar char="ü"/>
            </a:pPr>
            <a:r>
              <a:rPr lang="en-US" altLang="en-US" sz="1200" dirty="0">
                <a:solidFill>
                  <a:srgbClr val="212121"/>
                </a:solidFill>
                <a:latin typeface="Inter"/>
              </a:rPr>
              <a:t>Before a request is sent to the server, as a pre-request script under the Scripts &gt; Pre-request tab.</a:t>
            </a:r>
          </a:p>
          <a:p>
            <a:pPr marL="171450" lvl="0" indent="-171450" algn="just">
              <a:buFont typeface="Wingdings" panose="05000000000000000000" pitchFamily="2" charset="2"/>
              <a:buChar char="ü"/>
            </a:pPr>
            <a:r>
              <a:rPr lang="en-US" altLang="en-US" sz="1200" dirty="0">
                <a:solidFill>
                  <a:srgbClr val="212121"/>
                </a:solidFill>
                <a:latin typeface="Inter"/>
              </a:rPr>
              <a:t>After a response is received, as a post-response script under the Scripts &gt; Post-response tab.</a:t>
            </a:r>
          </a:p>
          <a:p>
            <a:pPr lvl="0" algn="just"/>
            <a:r>
              <a:rPr lang="en-US" altLang="en-US" sz="1200" dirty="0">
                <a:solidFill>
                  <a:srgbClr val="212121"/>
                </a:solidFill>
                <a:latin typeface="Inter"/>
              </a:rPr>
              <a:t>Postman will prompt you with suggestions as you enter text. Select one to autocomplete your code.</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4"/>
          <a:stretch>
            <a:fillRect/>
          </a:stretch>
        </p:blipFill>
        <p:spPr>
          <a:xfrm>
            <a:off x="4896852" y="2388269"/>
            <a:ext cx="4172067" cy="1552481"/>
          </a:xfrm>
          <a:prstGeom prst="rect">
            <a:avLst/>
          </a:prstGeom>
        </p:spPr>
      </p:pic>
      <p:sp>
        <p:nvSpPr>
          <p:cNvPr id="10" name="Rectangle 9"/>
          <p:cNvSpPr/>
          <p:nvPr/>
        </p:nvSpPr>
        <p:spPr>
          <a:xfrm>
            <a:off x="4896851" y="4065786"/>
            <a:ext cx="4172067" cy="600164"/>
          </a:xfrm>
          <a:prstGeom prst="rect">
            <a:avLst/>
          </a:prstGeom>
        </p:spPr>
        <p:txBody>
          <a:bodyPr wrap="square">
            <a:spAutoFit/>
          </a:bodyPr>
          <a:lstStyle/>
          <a:p>
            <a:pPr algn="just"/>
            <a:r>
              <a:rPr lang="en-US" sz="1100" dirty="0"/>
              <a:t>You can add pre-request and post-response scripts to a collection, a folder, a request within a collection, or a request not saved to a collection.</a:t>
            </a:r>
          </a:p>
        </p:txBody>
      </p:sp>
    </p:spTree>
    <p:extLst>
      <p:ext uri="{BB962C8B-B14F-4D97-AF65-F5344CB8AC3E}">
        <p14:creationId xmlns:p14="http://schemas.microsoft.com/office/powerpoint/2010/main" val="38538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7233" y="474576"/>
            <a:ext cx="892969" cy="425116"/>
          </a:xfrm>
          <a:prstGeom prst="rect">
            <a:avLst/>
          </a:prstGeom>
        </p:spPr>
        <p:txBody>
          <a:bodyPr vert="horz" wrap="square" lIns="0" tIns="9525" rIns="0" bIns="0" rtlCol="0" anchor="ctr">
            <a:spAutoFit/>
          </a:bodyPr>
          <a:lstStyle/>
          <a:p>
            <a:pPr marL="9525">
              <a:lnSpc>
                <a:spcPct val="100000"/>
              </a:lnSpc>
              <a:spcBef>
                <a:spcPts val="75"/>
              </a:spcBef>
            </a:pPr>
            <a:r>
              <a:rPr spc="-15" dirty="0">
                <a:solidFill>
                  <a:schemeClr val="tx1"/>
                </a:solidFill>
              </a:rPr>
              <a:t>MQTT</a:t>
            </a:r>
          </a:p>
        </p:txBody>
      </p:sp>
      <p:sp>
        <p:nvSpPr>
          <p:cNvPr id="3" name="object 3"/>
          <p:cNvSpPr txBox="1"/>
          <p:nvPr/>
        </p:nvSpPr>
        <p:spPr>
          <a:xfrm>
            <a:off x="446916" y="1227016"/>
            <a:ext cx="4854893" cy="2736551"/>
          </a:xfrm>
          <a:prstGeom prst="rect">
            <a:avLst/>
          </a:prstGeom>
        </p:spPr>
        <p:txBody>
          <a:bodyPr vert="horz" wrap="square" lIns="0" tIns="10001" rIns="0" bIns="0" rtlCol="0">
            <a:spAutoFit/>
          </a:bodyPr>
          <a:lstStyle/>
          <a:p>
            <a:pPr marL="266224" indent="-256699" algn="just">
              <a:lnSpc>
                <a:spcPts val="1710"/>
              </a:lnSpc>
              <a:spcBef>
                <a:spcPts val="79"/>
              </a:spcBef>
              <a:buClr>
                <a:srgbClr val="90C225"/>
              </a:buClr>
              <a:buSzPct val="80000"/>
              <a:buFont typeface="Wingdings 3"/>
              <a:buChar char=""/>
              <a:tabLst>
                <a:tab pos="266224" algn="l"/>
              </a:tabLst>
            </a:pPr>
            <a:r>
              <a:rPr sz="1200" dirty="0">
                <a:solidFill>
                  <a:srgbClr val="404040"/>
                </a:solidFill>
                <a:latin typeface="Trebuchet MS"/>
                <a:cs typeface="Trebuchet MS"/>
              </a:rPr>
              <a:t>MQTT</a:t>
            </a:r>
            <a:r>
              <a:rPr sz="1200" spc="-45" dirty="0">
                <a:solidFill>
                  <a:srgbClr val="404040"/>
                </a:solidFill>
                <a:latin typeface="Trebuchet MS"/>
                <a:cs typeface="Trebuchet MS"/>
              </a:rPr>
              <a:t> </a:t>
            </a:r>
            <a:r>
              <a:rPr sz="1200" dirty="0">
                <a:solidFill>
                  <a:srgbClr val="404040"/>
                </a:solidFill>
                <a:latin typeface="Trebuchet MS"/>
                <a:cs typeface="Trebuchet MS"/>
              </a:rPr>
              <a:t>is</a:t>
            </a:r>
            <a:r>
              <a:rPr sz="1200" spc="-11" dirty="0">
                <a:solidFill>
                  <a:srgbClr val="404040"/>
                </a:solidFill>
                <a:latin typeface="Trebuchet MS"/>
                <a:cs typeface="Trebuchet MS"/>
              </a:rPr>
              <a:t> </a:t>
            </a:r>
            <a:r>
              <a:rPr sz="1200" dirty="0">
                <a:solidFill>
                  <a:srgbClr val="404040"/>
                </a:solidFill>
                <a:latin typeface="Trebuchet MS"/>
                <a:cs typeface="Trebuchet MS"/>
              </a:rPr>
              <a:t>described</a:t>
            </a:r>
            <a:r>
              <a:rPr sz="1200" spc="-45" dirty="0">
                <a:solidFill>
                  <a:srgbClr val="404040"/>
                </a:solidFill>
                <a:latin typeface="Trebuchet MS"/>
                <a:cs typeface="Trebuchet MS"/>
              </a:rPr>
              <a:t> </a:t>
            </a:r>
            <a:r>
              <a:rPr sz="1200" dirty="0">
                <a:solidFill>
                  <a:srgbClr val="404040"/>
                </a:solidFill>
                <a:latin typeface="Trebuchet MS"/>
                <a:cs typeface="Trebuchet MS"/>
              </a:rPr>
              <a:t>on</a:t>
            </a:r>
            <a:r>
              <a:rPr sz="1200" spc="-26" dirty="0">
                <a:solidFill>
                  <a:srgbClr val="404040"/>
                </a:solidFill>
                <a:latin typeface="Trebuchet MS"/>
                <a:cs typeface="Trebuchet MS"/>
              </a:rPr>
              <a:t> </a:t>
            </a:r>
            <a:r>
              <a:rPr sz="1200" dirty="0">
                <a:solidFill>
                  <a:srgbClr val="404040"/>
                </a:solidFill>
                <a:latin typeface="Trebuchet MS"/>
                <a:cs typeface="Trebuchet MS"/>
              </a:rPr>
              <a:t>the</a:t>
            </a:r>
            <a:r>
              <a:rPr sz="1200" spc="-23" dirty="0">
                <a:solidFill>
                  <a:srgbClr val="404040"/>
                </a:solidFill>
                <a:latin typeface="Trebuchet MS"/>
                <a:cs typeface="Trebuchet MS"/>
              </a:rPr>
              <a:t> </a:t>
            </a:r>
            <a:r>
              <a:rPr sz="1200" dirty="0">
                <a:solidFill>
                  <a:srgbClr val="404040"/>
                </a:solidFill>
                <a:latin typeface="Trebuchet MS"/>
                <a:cs typeface="Trebuchet MS"/>
              </a:rPr>
              <a:t>mqtt.org</a:t>
            </a:r>
            <a:r>
              <a:rPr sz="1200" spc="-41" dirty="0">
                <a:solidFill>
                  <a:srgbClr val="404040"/>
                </a:solidFill>
                <a:latin typeface="Trebuchet MS"/>
                <a:cs typeface="Trebuchet MS"/>
              </a:rPr>
              <a:t> </a:t>
            </a:r>
            <a:r>
              <a:rPr sz="1200" dirty="0">
                <a:solidFill>
                  <a:srgbClr val="404040"/>
                </a:solidFill>
                <a:latin typeface="Trebuchet MS"/>
                <a:cs typeface="Trebuchet MS"/>
              </a:rPr>
              <a:t>site</a:t>
            </a:r>
            <a:r>
              <a:rPr sz="1200" spc="-26" dirty="0">
                <a:solidFill>
                  <a:srgbClr val="404040"/>
                </a:solidFill>
                <a:latin typeface="Trebuchet MS"/>
                <a:cs typeface="Trebuchet MS"/>
              </a:rPr>
              <a:t> </a:t>
            </a:r>
            <a:r>
              <a:rPr sz="1200" dirty="0">
                <a:solidFill>
                  <a:srgbClr val="404040"/>
                </a:solidFill>
                <a:latin typeface="Trebuchet MS"/>
                <a:cs typeface="Trebuchet MS"/>
              </a:rPr>
              <a:t>as</a:t>
            </a:r>
            <a:r>
              <a:rPr sz="1200" spc="-26" dirty="0">
                <a:solidFill>
                  <a:srgbClr val="404040"/>
                </a:solidFill>
                <a:latin typeface="Trebuchet MS"/>
                <a:cs typeface="Trebuchet MS"/>
              </a:rPr>
              <a:t> </a:t>
            </a:r>
            <a:r>
              <a:rPr sz="1200" dirty="0">
                <a:solidFill>
                  <a:srgbClr val="404040"/>
                </a:solidFill>
                <a:latin typeface="Trebuchet MS"/>
                <a:cs typeface="Trebuchet MS"/>
              </a:rPr>
              <a:t>a</a:t>
            </a:r>
            <a:r>
              <a:rPr sz="1200" spc="-11" dirty="0">
                <a:solidFill>
                  <a:srgbClr val="404040"/>
                </a:solidFill>
                <a:latin typeface="Trebuchet MS"/>
                <a:cs typeface="Trebuchet MS"/>
              </a:rPr>
              <a:t> </a:t>
            </a:r>
            <a:r>
              <a:rPr sz="1200" spc="-8" dirty="0">
                <a:solidFill>
                  <a:srgbClr val="404040"/>
                </a:solidFill>
                <a:latin typeface="Trebuchet MS"/>
                <a:cs typeface="Trebuchet MS"/>
              </a:rPr>
              <a:t>machine-</a:t>
            </a:r>
            <a:endParaRPr sz="1200" dirty="0">
              <a:latin typeface="Trebuchet MS"/>
              <a:cs typeface="Trebuchet MS"/>
            </a:endParaRPr>
          </a:p>
          <a:p>
            <a:pPr marL="266700" algn="just">
              <a:lnSpc>
                <a:spcPts val="1710"/>
              </a:lnSpc>
            </a:pPr>
            <a:r>
              <a:rPr sz="1200" spc="-8" dirty="0">
                <a:solidFill>
                  <a:srgbClr val="404040"/>
                </a:solidFill>
                <a:latin typeface="Trebuchet MS"/>
                <a:cs typeface="Trebuchet MS"/>
              </a:rPr>
              <a:t>to-</a:t>
            </a:r>
            <a:r>
              <a:rPr sz="1200" dirty="0">
                <a:solidFill>
                  <a:srgbClr val="404040"/>
                </a:solidFill>
                <a:latin typeface="Trebuchet MS"/>
                <a:cs typeface="Trebuchet MS"/>
              </a:rPr>
              <a:t>machine</a:t>
            </a:r>
            <a:r>
              <a:rPr sz="1200" spc="-60" dirty="0">
                <a:solidFill>
                  <a:srgbClr val="404040"/>
                </a:solidFill>
                <a:latin typeface="Trebuchet MS"/>
                <a:cs typeface="Trebuchet MS"/>
              </a:rPr>
              <a:t> </a:t>
            </a:r>
            <a:r>
              <a:rPr sz="1200" dirty="0">
                <a:solidFill>
                  <a:srgbClr val="404040"/>
                </a:solidFill>
                <a:latin typeface="Trebuchet MS"/>
                <a:cs typeface="Trebuchet MS"/>
              </a:rPr>
              <a:t>(M2M)</a:t>
            </a:r>
            <a:r>
              <a:rPr sz="1200" spc="-11" dirty="0">
                <a:solidFill>
                  <a:srgbClr val="404040"/>
                </a:solidFill>
                <a:latin typeface="Trebuchet MS"/>
                <a:cs typeface="Trebuchet MS"/>
              </a:rPr>
              <a:t> </a:t>
            </a:r>
            <a:r>
              <a:rPr sz="1200" dirty="0">
                <a:solidFill>
                  <a:srgbClr val="404040"/>
                </a:solidFill>
                <a:latin typeface="Trebuchet MS"/>
                <a:cs typeface="Trebuchet MS"/>
              </a:rPr>
              <a:t>/</a:t>
            </a:r>
            <a:r>
              <a:rPr sz="1200" spc="-26" dirty="0">
                <a:solidFill>
                  <a:srgbClr val="404040"/>
                </a:solidFill>
                <a:latin typeface="Trebuchet MS"/>
                <a:cs typeface="Trebuchet MS"/>
              </a:rPr>
              <a:t> </a:t>
            </a:r>
            <a:r>
              <a:rPr sz="1200" dirty="0">
                <a:solidFill>
                  <a:srgbClr val="404040"/>
                </a:solidFill>
                <a:latin typeface="Trebuchet MS"/>
                <a:cs typeface="Trebuchet MS"/>
              </a:rPr>
              <a:t>IoT</a:t>
            </a:r>
            <a:r>
              <a:rPr sz="1200" spc="-45" dirty="0">
                <a:solidFill>
                  <a:srgbClr val="404040"/>
                </a:solidFill>
                <a:latin typeface="Trebuchet MS"/>
                <a:cs typeface="Trebuchet MS"/>
              </a:rPr>
              <a:t> </a:t>
            </a:r>
            <a:r>
              <a:rPr sz="1200" dirty="0">
                <a:solidFill>
                  <a:srgbClr val="404040"/>
                </a:solidFill>
                <a:latin typeface="Trebuchet MS"/>
                <a:cs typeface="Trebuchet MS"/>
              </a:rPr>
              <a:t>connectivity</a:t>
            </a:r>
            <a:r>
              <a:rPr sz="1200" spc="-56" dirty="0">
                <a:solidFill>
                  <a:srgbClr val="404040"/>
                </a:solidFill>
                <a:latin typeface="Trebuchet MS"/>
                <a:cs typeface="Trebuchet MS"/>
              </a:rPr>
              <a:t> </a:t>
            </a:r>
            <a:r>
              <a:rPr sz="1200" spc="-8" dirty="0">
                <a:solidFill>
                  <a:srgbClr val="404040"/>
                </a:solidFill>
                <a:latin typeface="Trebuchet MS"/>
                <a:cs typeface="Trebuchet MS"/>
              </a:rPr>
              <a:t>protocol.</a:t>
            </a:r>
            <a:endParaRPr sz="1200" dirty="0">
              <a:latin typeface="Trebuchet MS"/>
              <a:cs typeface="Trebuchet MS"/>
            </a:endParaRPr>
          </a:p>
          <a:p>
            <a:pPr marL="266700" marR="511969" indent="-257175" algn="just">
              <a:lnSpc>
                <a:spcPts val="1620"/>
              </a:lnSpc>
              <a:spcBef>
                <a:spcPts val="773"/>
              </a:spcBef>
              <a:buClr>
                <a:srgbClr val="90C225"/>
              </a:buClr>
              <a:buSzPct val="80000"/>
              <a:buFont typeface="Wingdings 3"/>
              <a:buChar char=""/>
              <a:tabLst>
                <a:tab pos="266700" algn="l"/>
              </a:tabLst>
            </a:pPr>
            <a:r>
              <a:rPr sz="1200" dirty="0">
                <a:solidFill>
                  <a:srgbClr val="404040"/>
                </a:solidFill>
                <a:latin typeface="Trebuchet MS"/>
                <a:cs typeface="Trebuchet MS"/>
              </a:rPr>
              <a:t>MQTT</a:t>
            </a:r>
            <a:r>
              <a:rPr sz="1200" spc="-45" dirty="0">
                <a:solidFill>
                  <a:srgbClr val="404040"/>
                </a:solidFill>
                <a:latin typeface="Trebuchet MS"/>
                <a:cs typeface="Trebuchet MS"/>
              </a:rPr>
              <a:t> </a:t>
            </a:r>
            <a:r>
              <a:rPr sz="1200" dirty="0">
                <a:solidFill>
                  <a:srgbClr val="404040"/>
                </a:solidFill>
                <a:latin typeface="Trebuchet MS"/>
                <a:cs typeface="Trebuchet MS"/>
              </a:rPr>
              <a:t>is</a:t>
            </a:r>
            <a:r>
              <a:rPr sz="1200" spc="-15" dirty="0">
                <a:solidFill>
                  <a:srgbClr val="404040"/>
                </a:solidFill>
                <a:latin typeface="Trebuchet MS"/>
                <a:cs typeface="Trebuchet MS"/>
              </a:rPr>
              <a:t> </a:t>
            </a:r>
            <a:r>
              <a:rPr sz="1200" dirty="0">
                <a:solidFill>
                  <a:srgbClr val="404040"/>
                </a:solidFill>
                <a:latin typeface="Trebuchet MS"/>
                <a:cs typeface="Trebuchet MS"/>
              </a:rPr>
              <a:t>an</a:t>
            </a:r>
            <a:r>
              <a:rPr sz="1200" spc="-30" dirty="0">
                <a:solidFill>
                  <a:srgbClr val="404040"/>
                </a:solidFill>
                <a:latin typeface="Trebuchet MS"/>
                <a:cs typeface="Trebuchet MS"/>
              </a:rPr>
              <a:t> </a:t>
            </a:r>
            <a:r>
              <a:rPr sz="1200" dirty="0">
                <a:solidFill>
                  <a:srgbClr val="404040"/>
                </a:solidFill>
                <a:latin typeface="Trebuchet MS"/>
                <a:cs typeface="Trebuchet MS"/>
              </a:rPr>
              <a:t>Event</a:t>
            </a:r>
            <a:r>
              <a:rPr sz="1200" spc="-41" dirty="0">
                <a:solidFill>
                  <a:srgbClr val="404040"/>
                </a:solidFill>
                <a:latin typeface="Trebuchet MS"/>
                <a:cs typeface="Trebuchet MS"/>
              </a:rPr>
              <a:t> </a:t>
            </a:r>
            <a:r>
              <a:rPr sz="1200" dirty="0">
                <a:solidFill>
                  <a:srgbClr val="404040"/>
                </a:solidFill>
                <a:latin typeface="Trebuchet MS"/>
                <a:cs typeface="Trebuchet MS"/>
              </a:rPr>
              <a:t>based</a:t>
            </a:r>
            <a:r>
              <a:rPr sz="1200" spc="-26" dirty="0">
                <a:solidFill>
                  <a:srgbClr val="404040"/>
                </a:solidFill>
                <a:latin typeface="Trebuchet MS"/>
                <a:cs typeface="Trebuchet MS"/>
              </a:rPr>
              <a:t> </a:t>
            </a:r>
            <a:r>
              <a:rPr sz="1200" dirty="0">
                <a:solidFill>
                  <a:srgbClr val="404040"/>
                </a:solidFill>
                <a:latin typeface="Trebuchet MS"/>
                <a:cs typeface="Trebuchet MS"/>
              </a:rPr>
              <a:t>IoT</a:t>
            </a:r>
            <a:r>
              <a:rPr sz="1200" spc="-49" dirty="0">
                <a:solidFill>
                  <a:srgbClr val="404040"/>
                </a:solidFill>
                <a:latin typeface="Trebuchet MS"/>
                <a:cs typeface="Trebuchet MS"/>
              </a:rPr>
              <a:t> </a:t>
            </a:r>
            <a:r>
              <a:rPr sz="1200" dirty="0">
                <a:solidFill>
                  <a:srgbClr val="404040"/>
                </a:solidFill>
                <a:latin typeface="Trebuchet MS"/>
                <a:cs typeface="Trebuchet MS"/>
              </a:rPr>
              <a:t>middleware</a:t>
            </a:r>
            <a:r>
              <a:rPr sz="1200" spc="-38" dirty="0">
                <a:solidFill>
                  <a:srgbClr val="404040"/>
                </a:solidFill>
                <a:latin typeface="Trebuchet MS"/>
                <a:cs typeface="Trebuchet MS"/>
              </a:rPr>
              <a:t> </a:t>
            </a:r>
            <a:r>
              <a:rPr sz="1200" dirty="0">
                <a:solidFill>
                  <a:srgbClr val="404040"/>
                </a:solidFill>
                <a:latin typeface="Trebuchet MS"/>
                <a:cs typeface="Trebuchet MS"/>
              </a:rPr>
              <a:t>(one</a:t>
            </a:r>
            <a:r>
              <a:rPr sz="1200" spc="-30" dirty="0">
                <a:solidFill>
                  <a:srgbClr val="404040"/>
                </a:solidFill>
                <a:latin typeface="Trebuchet MS"/>
                <a:cs typeface="Trebuchet MS"/>
              </a:rPr>
              <a:t> </a:t>
            </a:r>
            <a:r>
              <a:rPr sz="1200" spc="-19" dirty="0">
                <a:solidFill>
                  <a:srgbClr val="404040"/>
                </a:solidFill>
                <a:latin typeface="Trebuchet MS"/>
                <a:cs typeface="Trebuchet MS"/>
              </a:rPr>
              <a:t>to </a:t>
            </a:r>
            <a:r>
              <a:rPr sz="1200" spc="-8" dirty="0">
                <a:solidFill>
                  <a:srgbClr val="404040"/>
                </a:solidFill>
                <a:latin typeface="Trebuchet MS"/>
                <a:cs typeface="Trebuchet MS"/>
              </a:rPr>
              <a:t>many)</a:t>
            </a:r>
            <a:endParaRPr sz="1200" dirty="0">
              <a:latin typeface="Trebuchet MS"/>
              <a:cs typeface="Trebuchet MS"/>
            </a:endParaRPr>
          </a:p>
          <a:p>
            <a:pPr marL="566738" lvl="1" indent="-214313" algn="just">
              <a:spcBef>
                <a:spcPts val="566"/>
              </a:spcBef>
              <a:buClr>
                <a:srgbClr val="90C225"/>
              </a:buClr>
              <a:buSzPct val="80555"/>
              <a:buFont typeface="Wingdings 3"/>
              <a:buChar char=""/>
              <a:tabLst>
                <a:tab pos="566738" algn="l"/>
              </a:tabLst>
            </a:pPr>
            <a:r>
              <a:rPr sz="1200" dirty="0">
                <a:solidFill>
                  <a:srgbClr val="404040"/>
                </a:solidFill>
                <a:latin typeface="Trebuchet MS"/>
                <a:cs typeface="Trebuchet MS"/>
              </a:rPr>
              <a:t>publish/subscribe</a:t>
            </a:r>
            <a:r>
              <a:rPr sz="1200" spc="-75" dirty="0">
                <a:solidFill>
                  <a:srgbClr val="404040"/>
                </a:solidFill>
                <a:latin typeface="Trebuchet MS"/>
                <a:cs typeface="Trebuchet MS"/>
              </a:rPr>
              <a:t> </a:t>
            </a:r>
            <a:r>
              <a:rPr sz="1200" dirty="0">
                <a:solidFill>
                  <a:srgbClr val="404040"/>
                </a:solidFill>
                <a:latin typeface="Trebuchet MS"/>
                <a:cs typeface="Trebuchet MS"/>
              </a:rPr>
              <a:t>messaging</a:t>
            </a:r>
            <a:r>
              <a:rPr sz="1200" spc="-60" dirty="0">
                <a:solidFill>
                  <a:srgbClr val="404040"/>
                </a:solidFill>
                <a:latin typeface="Trebuchet MS"/>
                <a:cs typeface="Trebuchet MS"/>
              </a:rPr>
              <a:t> </a:t>
            </a:r>
            <a:r>
              <a:rPr sz="1200" dirty="0">
                <a:solidFill>
                  <a:srgbClr val="404040"/>
                </a:solidFill>
                <a:latin typeface="Trebuchet MS"/>
                <a:cs typeface="Trebuchet MS"/>
              </a:rPr>
              <a:t>transport</a:t>
            </a:r>
            <a:r>
              <a:rPr sz="1200" spc="-38" dirty="0">
                <a:solidFill>
                  <a:srgbClr val="404040"/>
                </a:solidFill>
                <a:latin typeface="Trebuchet MS"/>
                <a:cs typeface="Trebuchet MS"/>
              </a:rPr>
              <a:t> </a:t>
            </a:r>
            <a:r>
              <a:rPr sz="1200" spc="-8" dirty="0">
                <a:solidFill>
                  <a:srgbClr val="404040"/>
                </a:solidFill>
                <a:latin typeface="Trebuchet MS"/>
                <a:cs typeface="Trebuchet MS"/>
              </a:rPr>
              <a:t>protocol</a:t>
            </a:r>
            <a:endParaRPr sz="1200" dirty="0">
              <a:latin typeface="Trebuchet MS"/>
              <a:cs typeface="Trebuchet MS"/>
            </a:endParaRPr>
          </a:p>
          <a:p>
            <a:pPr marL="566738" lvl="1" indent="-214313" algn="just">
              <a:spcBef>
                <a:spcPts val="596"/>
              </a:spcBef>
              <a:buClr>
                <a:srgbClr val="90C225"/>
              </a:buClr>
              <a:buSzPct val="80555"/>
              <a:buFont typeface="Wingdings 3"/>
              <a:buChar char=""/>
              <a:tabLst>
                <a:tab pos="566738" algn="l"/>
              </a:tabLst>
            </a:pPr>
            <a:r>
              <a:rPr sz="1200" dirty="0">
                <a:solidFill>
                  <a:srgbClr val="404040"/>
                </a:solidFill>
                <a:latin typeface="Trebuchet MS"/>
                <a:cs typeface="Trebuchet MS"/>
              </a:rPr>
              <a:t>Over</a:t>
            </a:r>
            <a:r>
              <a:rPr sz="1200" spc="-26" dirty="0">
                <a:solidFill>
                  <a:srgbClr val="404040"/>
                </a:solidFill>
                <a:latin typeface="Trebuchet MS"/>
                <a:cs typeface="Trebuchet MS"/>
              </a:rPr>
              <a:t> </a:t>
            </a:r>
            <a:r>
              <a:rPr sz="1200" dirty="0">
                <a:solidFill>
                  <a:srgbClr val="404040"/>
                </a:solidFill>
                <a:latin typeface="Trebuchet MS"/>
                <a:cs typeface="Trebuchet MS"/>
              </a:rPr>
              <a:t>TCP/IP</a:t>
            </a:r>
            <a:r>
              <a:rPr sz="1200" spc="-60" dirty="0">
                <a:solidFill>
                  <a:srgbClr val="404040"/>
                </a:solidFill>
                <a:latin typeface="Trebuchet MS"/>
                <a:cs typeface="Trebuchet MS"/>
              </a:rPr>
              <a:t> </a:t>
            </a:r>
            <a:r>
              <a:rPr sz="1200" dirty="0">
                <a:solidFill>
                  <a:srgbClr val="404040"/>
                </a:solidFill>
                <a:latin typeface="Trebuchet MS"/>
                <a:cs typeface="Trebuchet MS"/>
              </a:rPr>
              <a:t>(or</a:t>
            </a:r>
            <a:r>
              <a:rPr sz="1200" spc="-15" dirty="0">
                <a:solidFill>
                  <a:srgbClr val="404040"/>
                </a:solidFill>
                <a:latin typeface="Trebuchet MS"/>
                <a:cs typeface="Trebuchet MS"/>
              </a:rPr>
              <a:t> </a:t>
            </a:r>
            <a:r>
              <a:rPr sz="1200" spc="-8" dirty="0">
                <a:solidFill>
                  <a:srgbClr val="404040"/>
                </a:solidFill>
                <a:latin typeface="Trebuchet MS"/>
                <a:cs typeface="Trebuchet MS"/>
              </a:rPr>
              <a:t>MQTT-</a:t>
            </a:r>
            <a:r>
              <a:rPr sz="1200" dirty="0">
                <a:solidFill>
                  <a:srgbClr val="404040"/>
                </a:solidFill>
                <a:latin typeface="Trebuchet MS"/>
                <a:cs typeface="Trebuchet MS"/>
              </a:rPr>
              <a:t>S</a:t>
            </a:r>
            <a:r>
              <a:rPr sz="1200" spc="-11" dirty="0">
                <a:solidFill>
                  <a:srgbClr val="404040"/>
                </a:solidFill>
                <a:latin typeface="Trebuchet MS"/>
                <a:cs typeface="Trebuchet MS"/>
              </a:rPr>
              <a:t> </a:t>
            </a:r>
            <a:r>
              <a:rPr sz="1200" dirty="0">
                <a:solidFill>
                  <a:srgbClr val="404040"/>
                </a:solidFill>
                <a:latin typeface="Trebuchet MS"/>
                <a:cs typeface="Trebuchet MS"/>
              </a:rPr>
              <a:t>over</a:t>
            </a:r>
            <a:r>
              <a:rPr sz="1200" spc="-8" dirty="0">
                <a:solidFill>
                  <a:srgbClr val="404040"/>
                </a:solidFill>
                <a:latin typeface="Trebuchet MS"/>
                <a:cs typeface="Trebuchet MS"/>
              </a:rPr>
              <a:t> </a:t>
            </a:r>
            <a:r>
              <a:rPr sz="1200" dirty="0">
                <a:solidFill>
                  <a:srgbClr val="404040"/>
                </a:solidFill>
                <a:latin typeface="Trebuchet MS"/>
                <a:cs typeface="Trebuchet MS"/>
              </a:rPr>
              <a:t>UDP</a:t>
            </a:r>
            <a:r>
              <a:rPr sz="1200" spc="-49" dirty="0">
                <a:solidFill>
                  <a:srgbClr val="404040"/>
                </a:solidFill>
                <a:latin typeface="Trebuchet MS"/>
                <a:cs typeface="Trebuchet MS"/>
              </a:rPr>
              <a:t> </a:t>
            </a:r>
            <a:r>
              <a:rPr sz="1200" dirty="0">
                <a:solidFill>
                  <a:srgbClr val="404040"/>
                </a:solidFill>
                <a:latin typeface="Trebuchet MS"/>
                <a:cs typeface="Trebuchet MS"/>
              </a:rPr>
              <a:t>for</a:t>
            </a:r>
            <a:r>
              <a:rPr sz="1200" spc="-23" dirty="0">
                <a:solidFill>
                  <a:srgbClr val="404040"/>
                </a:solidFill>
                <a:latin typeface="Trebuchet MS"/>
                <a:cs typeface="Trebuchet MS"/>
              </a:rPr>
              <a:t> </a:t>
            </a:r>
            <a:r>
              <a:rPr sz="1200" spc="-15" dirty="0">
                <a:solidFill>
                  <a:srgbClr val="404040"/>
                </a:solidFill>
                <a:latin typeface="Trebuchet MS"/>
                <a:cs typeface="Trebuchet MS"/>
              </a:rPr>
              <a:t>LAN)</a:t>
            </a:r>
            <a:endParaRPr sz="1200" dirty="0">
              <a:latin typeface="Trebuchet MS"/>
              <a:cs typeface="Trebuchet MS"/>
            </a:endParaRPr>
          </a:p>
          <a:p>
            <a:pPr marL="266224" indent="-256699" algn="just">
              <a:spcBef>
                <a:spcPts val="559"/>
              </a:spcBef>
              <a:buClr>
                <a:srgbClr val="90C225"/>
              </a:buClr>
              <a:buSzPct val="80000"/>
              <a:buFont typeface="Wingdings 3"/>
              <a:buChar char=""/>
              <a:tabLst>
                <a:tab pos="266224" algn="l"/>
              </a:tabLst>
            </a:pPr>
            <a:r>
              <a:rPr sz="1200" dirty="0">
                <a:solidFill>
                  <a:srgbClr val="404040"/>
                </a:solidFill>
                <a:latin typeface="Trebuchet MS"/>
                <a:cs typeface="Trebuchet MS"/>
              </a:rPr>
              <a:t>Its</a:t>
            </a:r>
            <a:r>
              <a:rPr sz="1200" spc="-11" dirty="0">
                <a:solidFill>
                  <a:srgbClr val="404040"/>
                </a:solidFill>
                <a:latin typeface="Trebuchet MS"/>
                <a:cs typeface="Trebuchet MS"/>
              </a:rPr>
              <a:t> </a:t>
            </a:r>
            <a:r>
              <a:rPr sz="1200" dirty="0">
                <a:solidFill>
                  <a:srgbClr val="404040"/>
                </a:solidFill>
                <a:latin typeface="Trebuchet MS"/>
                <a:cs typeface="Trebuchet MS"/>
              </a:rPr>
              <a:t>protocol</a:t>
            </a:r>
            <a:r>
              <a:rPr sz="1200" spc="-41" dirty="0">
                <a:solidFill>
                  <a:srgbClr val="404040"/>
                </a:solidFill>
                <a:latin typeface="Trebuchet MS"/>
                <a:cs typeface="Trebuchet MS"/>
              </a:rPr>
              <a:t> </a:t>
            </a:r>
            <a:r>
              <a:rPr sz="1200" dirty="0">
                <a:solidFill>
                  <a:srgbClr val="404040"/>
                </a:solidFill>
                <a:latin typeface="Trebuchet MS"/>
                <a:cs typeface="Trebuchet MS"/>
              </a:rPr>
              <a:t>is</a:t>
            </a:r>
            <a:r>
              <a:rPr sz="1200" spc="-4" dirty="0">
                <a:solidFill>
                  <a:srgbClr val="404040"/>
                </a:solidFill>
                <a:latin typeface="Trebuchet MS"/>
                <a:cs typeface="Trebuchet MS"/>
              </a:rPr>
              <a:t> </a:t>
            </a:r>
            <a:r>
              <a:rPr sz="1200" spc="-8" dirty="0">
                <a:solidFill>
                  <a:srgbClr val="404040"/>
                </a:solidFill>
                <a:latin typeface="Trebuchet MS"/>
                <a:cs typeface="Trebuchet MS"/>
              </a:rPr>
              <a:t>lightweight</a:t>
            </a:r>
            <a:endParaRPr sz="1200" dirty="0">
              <a:latin typeface="Trebuchet MS"/>
              <a:cs typeface="Trebuchet MS"/>
            </a:endParaRPr>
          </a:p>
          <a:p>
            <a:pPr marL="566738" lvl="1" indent="-214313" algn="just">
              <a:lnSpc>
                <a:spcPts val="1538"/>
              </a:lnSpc>
              <a:spcBef>
                <a:spcPts val="593"/>
              </a:spcBef>
              <a:buClr>
                <a:srgbClr val="90C225"/>
              </a:buClr>
              <a:buSzPct val="80555"/>
              <a:buFont typeface="Wingdings 3"/>
              <a:buChar char=""/>
              <a:tabLst>
                <a:tab pos="566738" algn="l"/>
              </a:tabLst>
            </a:pPr>
            <a:r>
              <a:rPr sz="1200" dirty="0">
                <a:solidFill>
                  <a:srgbClr val="404040"/>
                </a:solidFill>
                <a:latin typeface="Trebuchet MS"/>
                <a:cs typeface="Trebuchet MS"/>
              </a:rPr>
              <a:t>it</a:t>
            </a:r>
            <a:r>
              <a:rPr sz="1200" spc="-26" dirty="0">
                <a:solidFill>
                  <a:srgbClr val="404040"/>
                </a:solidFill>
                <a:latin typeface="Trebuchet MS"/>
                <a:cs typeface="Trebuchet MS"/>
              </a:rPr>
              <a:t> </a:t>
            </a:r>
            <a:r>
              <a:rPr sz="1200" dirty="0">
                <a:solidFill>
                  <a:srgbClr val="404040"/>
                </a:solidFill>
                <a:latin typeface="Trebuchet MS"/>
                <a:cs typeface="Trebuchet MS"/>
              </a:rPr>
              <a:t>can</a:t>
            </a:r>
            <a:r>
              <a:rPr sz="1200" spc="-26" dirty="0">
                <a:solidFill>
                  <a:srgbClr val="404040"/>
                </a:solidFill>
                <a:latin typeface="Trebuchet MS"/>
                <a:cs typeface="Trebuchet MS"/>
              </a:rPr>
              <a:t> </a:t>
            </a:r>
            <a:r>
              <a:rPr sz="1200" dirty="0">
                <a:solidFill>
                  <a:srgbClr val="404040"/>
                </a:solidFill>
                <a:latin typeface="Trebuchet MS"/>
                <a:cs typeface="Trebuchet MS"/>
              </a:rPr>
              <a:t>be</a:t>
            </a:r>
            <a:r>
              <a:rPr sz="1200" spc="-34" dirty="0">
                <a:solidFill>
                  <a:srgbClr val="404040"/>
                </a:solidFill>
                <a:latin typeface="Trebuchet MS"/>
                <a:cs typeface="Trebuchet MS"/>
              </a:rPr>
              <a:t> </a:t>
            </a:r>
            <a:r>
              <a:rPr sz="1200" dirty="0">
                <a:solidFill>
                  <a:srgbClr val="404040"/>
                </a:solidFill>
                <a:latin typeface="Trebuchet MS"/>
                <a:cs typeface="Trebuchet MS"/>
              </a:rPr>
              <a:t>supported</a:t>
            </a:r>
            <a:r>
              <a:rPr sz="1200" spc="-30" dirty="0">
                <a:solidFill>
                  <a:srgbClr val="404040"/>
                </a:solidFill>
                <a:latin typeface="Trebuchet MS"/>
                <a:cs typeface="Trebuchet MS"/>
              </a:rPr>
              <a:t> </a:t>
            </a:r>
            <a:r>
              <a:rPr sz="1200" dirty="0">
                <a:solidFill>
                  <a:srgbClr val="404040"/>
                </a:solidFill>
                <a:latin typeface="Trebuchet MS"/>
                <a:cs typeface="Trebuchet MS"/>
              </a:rPr>
              <a:t>by</a:t>
            </a:r>
            <a:r>
              <a:rPr sz="1200" spc="-30" dirty="0">
                <a:solidFill>
                  <a:srgbClr val="404040"/>
                </a:solidFill>
                <a:latin typeface="Trebuchet MS"/>
                <a:cs typeface="Trebuchet MS"/>
              </a:rPr>
              <a:t> </a:t>
            </a:r>
            <a:r>
              <a:rPr sz="1200" dirty="0">
                <a:solidFill>
                  <a:srgbClr val="404040"/>
                </a:solidFill>
                <a:latin typeface="Trebuchet MS"/>
                <a:cs typeface="Trebuchet MS"/>
              </a:rPr>
              <a:t>some</a:t>
            </a:r>
            <a:r>
              <a:rPr sz="1200" spc="-26" dirty="0">
                <a:solidFill>
                  <a:srgbClr val="404040"/>
                </a:solidFill>
                <a:latin typeface="Trebuchet MS"/>
                <a:cs typeface="Trebuchet MS"/>
              </a:rPr>
              <a:t> </a:t>
            </a:r>
            <a:r>
              <a:rPr sz="1200" dirty="0">
                <a:solidFill>
                  <a:srgbClr val="404040"/>
                </a:solidFill>
                <a:latin typeface="Trebuchet MS"/>
                <a:cs typeface="Trebuchet MS"/>
              </a:rPr>
              <a:t>of</a:t>
            </a:r>
            <a:r>
              <a:rPr sz="1200" spc="-30" dirty="0">
                <a:solidFill>
                  <a:srgbClr val="404040"/>
                </a:solidFill>
                <a:latin typeface="Trebuchet MS"/>
                <a:cs typeface="Trebuchet MS"/>
              </a:rPr>
              <a:t> </a:t>
            </a:r>
            <a:r>
              <a:rPr sz="1200" dirty="0">
                <a:solidFill>
                  <a:srgbClr val="404040"/>
                </a:solidFill>
                <a:latin typeface="Trebuchet MS"/>
                <a:cs typeface="Trebuchet MS"/>
              </a:rPr>
              <a:t>the</a:t>
            </a:r>
            <a:r>
              <a:rPr sz="1200" spc="-15" dirty="0">
                <a:solidFill>
                  <a:srgbClr val="404040"/>
                </a:solidFill>
                <a:latin typeface="Trebuchet MS"/>
                <a:cs typeface="Trebuchet MS"/>
              </a:rPr>
              <a:t> </a:t>
            </a:r>
            <a:r>
              <a:rPr sz="1200" dirty="0">
                <a:solidFill>
                  <a:srgbClr val="404040"/>
                </a:solidFill>
                <a:latin typeface="Trebuchet MS"/>
                <a:cs typeface="Trebuchet MS"/>
              </a:rPr>
              <a:t>smallest</a:t>
            </a:r>
            <a:r>
              <a:rPr sz="1200" spc="-38" dirty="0">
                <a:solidFill>
                  <a:srgbClr val="404040"/>
                </a:solidFill>
                <a:latin typeface="Trebuchet MS"/>
                <a:cs typeface="Trebuchet MS"/>
              </a:rPr>
              <a:t> </a:t>
            </a:r>
            <a:r>
              <a:rPr sz="1200" spc="-8" dirty="0">
                <a:solidFill>
                  <a:srgbClr val="404040"/>
                </a:solidFill>
                <a:latin typeface="Trebuchet MS"/>
                <a:cs typeface="Trebuchet MS"/>
              </a:rPr>
              <a:t>measuring</a:t>
            </a:r>
            <a:endParaRPr sz="1200" dirty="0">
              <a:latin typeface="Trebuchet MS"/>
              <a:cs typeface="Trebuchet MS"/>
            </a:endParaRPr>
          </a:p>
          <a:p>
            <a:pPr marL="567214" algn="just">
              <a:lnSpc>
                <a:spcPts val="1538"/>
              </a:lnSpc>
            </a:pPr>
            <a:r>
              <a:rPr sz="1200" dirty="0">
                <a:solidFill>
                  <a:srgbClr val="404040"/>
                </a:solidFill>
                <a:latin typeface="Trebuchet MS"/>
                <a:cs typeface="Trebuchet MS"/>
              </a:rPr>
              <a:t>and</a:t>
            </a:r>
            <a:r>
              <a:rPr sz="1200" spc="-30" dirty="0">
                <a:solidFill>
                  <a:srgbClr val="404040"/>
                </a:solidFill>
                <a:latin typeface="Trebuchet MS"/>
                <a:cs typeface="Trebuchet MS"/>
              </a:rPr>
              <a:t> </a:t>
            </a:r>
            <a:r>
              <a:rPr sz="1200" dirty="0">
                <a:solidFill>
                  <a:srgbClr val="404040"/>
                </a:solidFill>
                <a:latin typeface="Trebuchet MS"/>
                <a:cs typeface="Trebuchet MS"/>
              </a:rPr>
              <a:t>monitoring</a:t>
            </a:r>
            <a:r>
              <a:rPr sz="1200" spc="-23" dirty="0">
                <a:solidFill>
                  <a:srgbClr val="404040"/>
                </a:solidFill>
                <a:latin typeface="Trebuchet MS"/>
                <a:cs typeface="Trebuchet MS"/>
              </a:rPr>
              <a:t> </a:t>
            </a:r>
            <a:r>
              <a:rPr sz="1200" dirty="0">
                <a:solidFill>
                  <a:srgbClr val="404040"/>
                </a:solidFill>
                <a:latin typeface="Trebuchet MS"/>
                <a:cs typeface="Trebuchet MS"/>
              </a:rPr>
              <a:t>devices</a:t>
            </a:r>
            <a:r>
              <a:rPr sz="1200" spc="-34" dirty="0">
                <a:solidFill>
                  <a:srgbClr val="404040"/>
                </a:solidFill>
                <a:latin typeface="Trebuchet MS"/>
                <a:cs typeface="Trebuchet MS"/>
              </a:rPr>
              <a:t> </a:t>
            </a:r>
            <a:r>
              <a:rPr sz="1200" spc="-8" dirty="0">
                <a:solidFill>
                  <a:srgbClr val="404040"/>
                </a:solidFill>
                <a:latin typeface="Trebuchet MS"/>
                <a:cs typeface="Trebuchet MS"/>
              </a:rPr>
              <a:t>(ex.</a:t>
            </a:r>
            <a:r>
              <a:rPr sz="1200" spc="-94" dirty="0">
                <a:solidFill>
                  <a:srgbClr val="404040"/>
                </a:solidFill>
                <a:latin typeface="Trebuchet MS"/>
                <a:cs typeface="Trebuchet MS"/>
              </a:rPr>
              <a:t> </a:t>
            </a:r>
            <a:r>
              <a:rPr sz="1200" spc="-8" dirty="0">
                <a:solidFill>
                  <a:srgbClr val="404040"/>
                </a:solidFill>
                <a:latin typeface="Trebuchet MS"/>
                <a:cs typeface="Trebuchet MS"/>
              </a:rPr>
              <a:t>Arduino)</a:t>
            </a:r>
            <a:endParaRPr sz="1200" dirty="0">
              <a:latin typeface="Trebuchet MS"/>
              <a:cs typeface="Trebuchet MS"/>
            </a:endParaRPr>
          </a:p>
          <a:p>
            <a:pPr marL="566738" lvl="1" indent="-214313" algn="just">
              <a:spcBef>
                <a:spcPts val="596"/>
              </a:spcBef>
              <a:buClr>
                <a:srgbClr val="90C225"/>
              </a:buClr>
              <a:buSzPct val="80555"/>
              <a:buFont typeface="Wingdings 3"/>
              <a:buChar char=""/>
              <a:tabLst>
                <a:tab pos="566738" algn="l"/>
              </a:tabLst>
            </a:pPr>
            <a:r>
              <a:rPr sz="1200" dirty="0">
                <a:solidFill>
                  <a:srgbClr val="404040"/>
                </a:solidFill>
                <a:latin typeface="Trebuchet MS"/>
                <a:cs typeface="Trebuchet MS"/>
              </a:rPr>
              <a:t>it</a:t>
            </a:r>
            <a:r>
              <a:rPr sz="1200" spc="-38" dirty="0">
                <a:solidFill>
                  <a:srgbClr val="404040"/>
                </a:solidFill>
                <a:latin typeface="Trebuchet MS"/>
                <a:cs typeface="Trebuchet MS"/>
              </a:rPr>
              <a:t> </a:t>
            </a:r>
            <a:r>
              <a:rPr sz="1200" dirty="0">
                <a:solidFill>
                  <a:srgbClr val="404040"/>
                </a:solidFill>
                <a:latin typeface="Trebuchet MS"/>
                <a:cs typeface="Trebuchet MS"/>
              </a:rPr>
              <a:t>can</a:t>
            </a:r>
            <a:r>
              <a:rPr sz="1200" spc="-34" dirty="0">
                <a:solidFill>
                  <a:srgbClr val="404040"/>
                </a:solidFill>
                <a:latin typeface="Trebuchet MS"/>
                <a:cs typeface="Trebuchet MS"/>
              </a:rPr>
              <a:t> </a:t>
            </a:r>
            <a:r>
              <a:rPr sz="1200" dirty="0">
                <a:solidFill>
                  <a:srgbClr val="404040"/>
                </a:solidFill>
                <a:latin typeface="Trebuchet MS"/>
                <a:cs typeface="Trebuchet MS"/>
              </a:rPr>
              <a:t>transmit</a:t>
            </a:r>
            <a:r>
              <a:rPr sz="1200" spc="-26" dirty="0">
                <a:solidFill>
                  <a:srgbClr val="404040"/>
                </a:solidFill>
                <a:latin typeface="Trebuchet MS"/>
                <a:cs typeface="Trebuchet MS"/>
              </a:rPr>
              <a:t> </a:t>
            </a:r>
            <a:r>
              <a:rPr sz="1200" dirty="0">
                <a:solidFill>
                  <a:srgbClr val="404040"/>
                </a:solidFill>
                <a:latin typeface="Trebuchet MS"/>
                <a:cs typeface="Trebuchet MS"/>
              </a:rPr>
              <a:t>data</a:t>
            </a:r>
            <a:r>
              <a:rPr sz="1200" spc="-41" dirty="0">
                <a:solidFill>
                  <a:srgbClr val="404040"/>
                </a:solidFill>
                <a:latin typeface="Trebuchet MS"/>
                <a:cs typeface="Trebuchet MS"/>
              </a:rPr>
              <a:t> </a:t>
            </a:r>
            <a:r>
              <a:rPr sz="1200" dirty="0">
                <a:solidFill>
                  <a:srgbClr val="404040"/>
                </a:solidFill>
                <a:latin typeface="Trebuchet MS"/>
                <a:cs typeface="Trebuchet MS"/>
              </a:rPr>
              <a:t>over</a:t>
            </a:r>
            <a:r>
              <a:rPr sz="1200" spc="-23" dirty="0">
                <a:solidFill>
                  <a:srgbClr val="404040"/>
                </a:solidFill>
                <a:latin typeface="Trebuchet MS"/>
                <a:cs typeface="Trebuchet MS"/>
              </a:rPr>
              <a:t> </a:t>
            </a:r>
            <a:r>
              <a:rPr sz="1200" dirty="0">
                <a:solidFill>
                  <a:srgbClr val="404040"/>
                </a:solidFill>
                <a:latin typeface="Trebuchet MS"/>
                <a:cs typeface="Trebuchet MS"/>
              </a:rPr>
              <a:t>far</a:t>
            </a:r>
            <a:r>
              <a:rPr sz="1200" spc="-30" dirty="0">
                <a:solidFill>
                  <a:srgbClr val="404040"/>
                </a:solidFill>
                <a:latin typeface="Trebuchet MS"/>
                <a:cs typeface="Trebuchet MS"/>
              </a:rPr>
              <a:t> </a:t>
            </a:r>
            <a:r>
              <a:rPr sz="1200" dirty="0">
                <a:solidFill>
                  <a:srgbClr val="404040"/>
                </a:solidFill>
                <a:latin typeface="Trebuchet MS"/>
                <a:cs typeface="Trebuchet MS"/>
              </a:rPr>
              <a:t>reaching</a:t>
            </a:r>
            <a:r>
              <a:rPr sz="1200" spc="-26" dirty="0">
                <a:solidFill>
                  <a:srgbClr val="404040"/>
                </a:solidFill>
                <a:latin typeface="Trebuchet MS"/>
                <a:cs typeface="Trebuchet MS"/>
              </a:rPr>
              <a:t> </a:t>
            </a:r>
            <a:r>
              <a:rPr sz="1200" spc="-8" dirty="0">
                <a:solidFill>
                  <a:srgbClr val="404040"/>
                </a:solidFill>
                <a:latin typeface="Trebuchet MS"/>
                <a:cs typeface="Trebuchet MS"/>
              </a:rPr>
              <a:t>networks</a:t>
            </a:r>
            <a:endParaRPr sz="1200" dirty="0">
              <a:latin typeface="Trebuchet MS"/>
              <a:cs typeface="Trebuchet MS"/>
            </a:endParaRPr>
          </a:p>
          <a:p>
            <a:pPr marL="566261" marR="489109" lvl="1" indent="-214313" algn="just">
              <a:lnSpc>
                <a:spcPts val="1454"/>
              </a:lnSpc>
              <a:spcBef>
                <a:spcPts val="769"/>
              </a:spcBef>
              <a:buClr>
                <a:srgbClr val="90C225"/>
              </a:buClr>
              <a:buSzPct val="80555"/>
              <a:buFont typeface="Wingdings 3"/>
              <a:buChar char=""/>
              <a:tabLst>
                <a:tab pos="567214" algn="l"/>
              </a:tabLst>
            </a:pPr>
            <a:r>
              <a:rPr sz="1200" dirty="0">
                <a:solidFill>
                  <a:srgbClr val="404040"/>
                </a:solidFill>
                <a:latin typeface="Trebuchet MS"/>
                <a:cs typeface="Trebuchet MS"/>
              </a:rPr>
              <a:t>It</a:t>
            </a:r>
            <a:r>
              <a:rPr sz="1200" spc="-45" dirty="0">
                <a:solidFill>
                  <a:srgbClr val="404040"/>
                </a:solidFill>
                <a:latin typeface="Trebuchet MS"/>
                <a:cs typeface="Trebuchet MS"/>
              </a:rPr>
              <a:t> </a:t>
            </a:r>
            <a:r>
              <a:rPr sz="1200" dirty="0">
                <a:solidFill>
                  <a:srgbClr val="404040"/>
                </a:solidFill>
                <a:latin typeface="Trebuchet MS"/>
                <a:cs typeface="Trebuchet MS"/>
              </a:rPr>
              <a:t>can</a:t>
            </a:r>
            <a:r>
              <a:rPr sz="1200" spc="-41" dirty="0">
                <a:solidFill>
                  <a:srgbClr val="404040"/>
                </a:solidFill>
                <a:latin typeface="Trebuchet MS"/>
                <a:cs typeface="Trebuchet MS"/>
              </a:rPr>
              <a:t> </a:t>
            </a:r>
            <a:r>
              <a:rPr sz="1200" dirty="0">
                <a:solidFill>
                  <a:srgbClr val="404040"/>
                </a:solidFill>
                <a:latin typeface="Trebuchet MS"/>
                <a:cs typeface="Trebuchet MS"/>
              </a:rPr>
              <a:t>transmit</a:t>
            </a:r>
            <a:r>
              <a:rPr sz="1200" spc="-34" dirty="0">
                <a:solidFill>
                  <a:srgbClr val="404040"/>
                </a:solidFill>
                <a:latin typeface="Trebuchet MS"/>
                <a:cs typeface="Trebuchet MS"/>
              </a:rPr>
              <a:t> </a:t>
            </a:r>
            <a:r>
              <a:rPr sz="1200" dirty="0">
                <a:solidFill>
                  <a:srgbClr val="404040"/>
                </a:solidFill>
                <a:latin typeface="Trebuchet MS"/>
                <a:cs typeface="Trebuchet MS"/>
              </a:rPr>
              <a:t>data</a:t>
            </a:r>
            <a:r>
              <a:rPr sz="1200" spc="-49" dirty="0">
                <a:solidFill>
                  <a:srgbClr val="404040"/>
                </a:solidFill>
                <a:latin typeface="Trebuchet MS"/>
                <a:cs typeface="Trebuchet MS"/>
              </a:rPr>
              <a:t> </a:t>
            </a:r>
            <a:r>
              <a:rPr sz="1200" dirty="0">
                <a:solidFill>
                  <a:srgbClr val="404040"/>
                </a:solidFill>
                <a:latin typeface="Trebuchet MS"/>
                <a:cs typeface="Trebuchet MS"/>
              </a:rPr>
              <a:t>over</a:t>
            </a:r>
            <a:r>
              <a:rPr sz="1200" spc="-30" dirty="0">
                <a:solidFill>
                  <a:srgbClr val="404040"/>
                </a:solidFill>
                <a:latin typeface="Trebuchet MS"/>
                <a:cs typeface="Trebuchet MS"/>
              </a:rPr>
              <a:t> </a:t>
            </a:r>
            <a:r>
              <a:rPr sz="1200" dirty="0">
                <a:solidFill>
                  <a:srgbClr val="404040"/>
                </a:solidFill>
                <a:latin typeface="Trebuchet MS"/>
                <a:cs typeface="Trebuchet MS"/>
              </a:rPr>
              <a:t>sometimes</a:t>
            </a:r>
            <a:r>
              <a:rPr sz="1200" spc="-38" dirty="0">
                <a:solidFill>
                  <a:srgbClr val="404040"/>
                </a:solidFill>
                <a:latin typeface="Trebuchet MS"/>
                <a:cs typeface="Trebuchet MS"/>
              </a:rPr>
              <a:t> </a:t>
            </a:r>
            <a:r>
              <a:rPr sz="1200" spc="-8" dirty="0">
                <a:solidFill>
                  <a:srgbClr val="404040"/>
                </a:solidFill>
                <a:latin typeface="Trebuchet MS"/>
                <a:cs typeface="Trebuchet MS"/>
              </a:rPr>
              <a:t>intermittent 	networks.</a:t>
            </a:r>
            <a:endParaRPr sz="1200" dirty="0">
              <a:latin typeface="Trebuchet MS"/>
              <a:cs typeface="Trebuchet MS"/>
            </a:endParaRPr>
          </a:p>
        </p:txBody>
      </p:sp>
      <p:sp>
        <p:nvSpPr>
          <p:cNvPr id="4" name="object 4"/>
          <p:cNvSpPr/>
          <p:nvPr/>
        </p:nvSpPr>
        <p:spPr>
          <a:xfrm>
            <a:off x="5762434" y="385763"/>
            <a:ext cx="3181350" cy="901065"/>
          </a:xfrm>
          <a:custGeom>
            <a:avLst/>
            <a:gdLst/>
            <a:ahLst/>
            <a:cxnLst/>
            <a:rect l="l" t="t" r="r" b="b"/>
            <a:pathLst>
              <a:path w="4241800" h="1201420">
                <a:moveTo>
                  <a:pt x="4241292" y="0"/>
                </a:moveTo>
                <a:lnTo>
                  <a:pt x="0" y="0"/>
                </a:lnTo>
                <a:lnTo>
                  <a:pt x="0" y="1200912"/>
                </a:lnTo>
                <a:lnTo>
                  <a:pt x="4241292" y="1200912"/>
                </a:lnTo>
                <a:lnTo>
                  <a:pt x="4241292" y="0"/>
                </a:lnTo>
                <a:close/>
              </a:path>
            </a:pathLst>
          </a:custGeom>
          <a:solidFill>
            <a:srgbClr val="FFFFFF"/>
          </a:solidFill>
        </p:spPr>
        <p:txBody>
          <a:bodyPr wrap="square" lIns="0" tIns="0" rIns="0" bIns="0" rtlCol="0"/>
          <a:lstStyle/>
          <a:p>
            <a:endParaRPr sz="1350"/>
          </a:p>
        </p:txBody>
      </p:sp>
      <p:sp>
        <p:nvSpPr>
          <p:cNvPr id="5" name="object 5"/>
          <p:cNvSpPr txBox="1"/>
          <p:nvPr/>
        </p:nvSpPr>
        <p:spPr>
          <a:xfrm>
            <a:off x="5684615" y="2595291"/>
            <a:ext cx="3181350" cy="860813"/>
          </a:xfrm>
          <a:prstGeom prst="rect">
            <a:avLst/>
          </a:prstGeom>
          <a:ln w="19811">
            <a:solidFill>
              <a:srgbClr val="539F20"/>
            </a:solidFill>
          </a:ln>
        </p:spPr>
        <p:txBody>
          <a:bodyPr vert="horz" wrap="square" lIns="0" tIns="29528" rIns="0" bIns="0" rtlCol="0">
            <a:spAutoFit/>
          </a:bodyPr>
          <a:lstStyle/>
          <a:p>
            <a:pPr marL="68580">
              <a:spcBef>
                <a:spcPts val="233"/>
              </a:spcBef>
            </a:pPr>
            <a:r>
              <a:rPr sz="1350" dirty="0">
                <a:latin typeface="Trebuchet MS"/>
                <a:cs typeface="Trebuchet MS"/>
              </a:rPr>
              <a:t>Event</a:t>
            </a:r>
            <a:r>
              <a:rPr sz="1350" spc="-23" dirty="0">
                <a:latin typeface="Trebuchet MS"/>
                <a:cs typeface="Trebuchet MS"/>
              </a:rPr>
              <a:t> </a:t>
            </a:r>
            <a:r>
              <a:rPr sz="1350" dirty="0">
                <a:latin typeface="Trebuchet MS"/>
                <a:cs typeface="Trebuchet MS"/>
              </a:rPr>
              <a:t>based</a:t>
            </a:r>
            <a:r>
              <a:rPr sz="1350" spc="-45" dirty="0">
                <a:latin typeface="Trebuchet MS"/>
                <a:cs typeface="Trebuchet MS"/>
              </a:rPr>
              <a:t> </a:t>
            </a:r>
            <a:r>
              <a:rPr sz="1350" dirty="0">
                <a:latin typeface="Trebuchet MS"/>
                <a:cs typeface="Trebuchet MS"/>
              </a:rPr>
              <a:t>IoT</a:t>
            </a:r>
            <a:r>
              <a:rPr sz="1350" spc="-60" dirty="0">
                <a:latin typeface="Trebuchet MS"/>
                <a:cs typeface="Trebuchet MS"/>
              </a:rPr>
              <a:t> </a:t>
            </a:r>
            <a:r>
              <a:rPr sz="1350" spc="-8" dirty="0">
                <a:latin typeface="Trebuchet MS"/>
                <a:cs typeface="Trebuchet MS"/>
              </a:rPr>
              <a:t>Middleware</a:t>
            </a:r>
            <a:endParaRPr sz="1350" dirty="0">
              <a:latin typeface="Trebuchet MS"/>
              <a:cs typeface="Trebuchet MS"/>
            </a:endParaRPr>
          </a:p>
          <a:p>
            <a:pPr marL="283369" marR="400050" indent="-215265">
              <a:buFont typeface="Arial"/>
              <a:buChar char="•"/>
              <a:tabLst>
                <a:tab pos="283369" algn="l"/>
              </a:tabLst>
            </a:pPr>
            <a:r>
              <a:rPr sz="1350" dirty="0">
                <a:latin typeface="Trebuchet MS"/>
                <a:cs typeface="Trebuchet MS"/>
              </a:rPr>
              <a:t>Event</a:t>
            </a:r>
            <a:r>
              <a:rPr sz="1350" spc="-30" dirty="0">
                <a:latin typeface="Trebuchet MS"/>
                <a:cs typeface="Trebuchet MS"/>
              </a:rPr>
              <a:t> </a:t>
            </a:r>
            <a:r>
              <a:rPr sz="1350" dirty="0">
                <a:latin typeface="Trebuchet MS"/>
                <a:cs typeface="Trebuchet MS"/>
              </a:rPr>
              <a:t>pattern</a:t>
            </a:r>
            <a:r>
              <a:rPr sz="1350" spc="-38" dirty="0">
                <a:latin typeface="Trebuchet MS"/>
                <a:cs typeface="Trebuchet MS"/>
              </a:rPr>
              <a:t> </a:t>
            </a:r>
            <a:r>
              <a:rPr sz="1350" dirty="0">
                <a:latin typeface="Trebuchet MS"/>
                <a:cs typeface="Trebuchet MS"/>
              </a:rPr>
              <a:t>of</a:t>
            </a:r>
            <a:r>
              <a:rPr sz="1350" spc="-49" dirty="0">
                <a:latin typeface="Trebuchet MS"/>
                <a:cs typeface="Trebuchet MS"/>
              </a:rPr>
              <a:t> </a:t>
            </a:r>
            <a:r>
              <a:rPr sz="1350" spc="-8" dirty="0">
                <a:latin typeface="Trebuchet MS"/>
                <a:cs typeface="Trebuchet MS"/>
              </a:rPr>
              <a:t>communication </a:t>
            </a:r>
            <a:r>
              <a:rPr sz="1350" dirty="0">
                <a:latin typeface="Trebuchet MS"/>
                <a:cs typeface="Trebuchet MS"/>
              </a:rPr>
              <a:t>(one</a:t>
            </a:r>
            <a:r>
              <a:rPr sz="1350" spc="-8" dirty="0">
                <a:latin typeface="Trebuchet MS"/>
                <a:cs typeface="Trebuchet MS"/>
              </a:rPr>
              <a:t> </a:t>
            </a:r>
            <a:r>
              <a:rPr sz="1350" dirty="0">
                <a:latin typeface="Trebuchet MS"/>
                <a:cs typeface="Trebuchet MS"/>
              </a:rPr>
              <a:t>to</a:t>
            </a:r>
            <a:r>
              <a:rPr sz="1350" spc="-23" dirty="0">
                <a:latin typeface="Trebuchet MS"/>
                <a:cs typeface="Trebuchet MS"/>
              </a:rPr>
              <a:t> </a:t>
            </a:r>
            <a:r>
              <a:rPr sz="1350" spc="-15" dirty="0">
                <a:latin typeface="Trebuchet MS"/>
                <a:cs typeface="Trebuchet MS"/>
              </a:rPr>
              <a:t>many)</a:t>
            </a:r>
            <a:endParaRPr sz="1350" dirty="0">
              <a:latin typeface="Trebuchet MS"/>
              <a:cs typeface="Trebuchet MS"/>
            </a:endParaRPr>
          </a:p>
          <a:p>
            <a:pPr marL="283369" indent="-214789">
              <a:buFont typeface="Arial"/>
              <a:buChar char="•"/>
              <a:tabLst>
                <a:tab pos="283369" algn="l"/>
              </a:tabLst>
            </a:pPr>
            <a:r>
              <a:rPr sz="1350" dirty="0">
                <a:latin typeface="Trebuchet MS"/>
                <a:cs typeface="Trebuchet MS"/>
              </a:rPr>
              <a:t>Over</a:t>
            </a:r>
            <a:r>
              <a:rPr sz="1350" spc="-19" dirty="0">
                <a:latin typeface="Trebuchet MS"/>
                <a:cs typeface="Trebuchet MS"/>
              </a:rPr>
              <a:t> </a:t>
            </a:r>
            <a:r>
              <a:rPr sz="1350" dirty="0">
                <a:latin typeface="Trebuchet MS"/>
                <a:cs typeface="Trebuchet MS"/>
              </a:rPr>
              <a:t>IP</a:t>
            </a:r>
            <a:r>
              <a:rPr sz="1350" spc="-49" dirty="0">
                <a:latin typeface="Trebuchet MS"/>
                <a:cs typeface="Trebuchet MS"/>
              </a:rPr>
              <a:t> </a:t>
            </a:r>
            <a:r>
              <a:rPr sz="1350" spc="-8" dirty="0">
                <a:latin typeface="Trebuchet MS"/>
                <a:cs typeface="Trebuchet MS"/>
              </a:rPr>
              <a:t>(TCP)</a:t>
            </a:r>
            <a:endParaRPr sz="1350" dirty="0">
              <a:latin typeface="Trebuchet MS"/>
              <a:cs typeface="Trebuchet MS"/>
            </a:endParaRPr>
          </a:p>
        </p:txBody>
      </p:sp>
      <p:grpSp>
        <p:nvGrpSpPr>
          <p:cNvPr id="6" name="object 6"/>
          <p:cNvGrpSpPr/>
          <p:nvPr/>
        </p:nvGrpSpPr>
        <p:grpSpPr>
          <a:xfrm>
            <a:off x="4769453" y="3407923"/>
            <a:ext cx="4174331" cy="1765935"/>
            <a:chOff x="6626352" y="2459735"/>
            <a:chExt cx="5565775" cy="2354580"/>
          </a:xfrm>
        </p:grpSpPr>
        <p:pic>
          <p:nvPicPr>
            <p:cNvPr id="7" name="object 7"/>
            <p:cNvPicPr/>
            <p:nvPr/>
          </p:nvPicPr>
          <p:blipFill>
            <a:blip r:embed="rId2" cstate="print"/>
            <a:stretch>
              <a:fillRect/>
            </a:stretch>
          </p:blipFill>
          <p:spPr>
            <a:xfrm>
              <a:off x="6626352" y="2459735"/>
              <a:ext cx="5565648" cy="2354580"/>
            </a:xfrm>
            <a:prstGeom prst="rect">
              <a:avLst/>
            </a:prstGeom>
          </p:spPr>
        </p:pic>
        <p:pic>
          <p:nvPicPr>
            <p:cNvPr id="8" name="object 8"/>
            <p:cNvPicPr/>
            <p:nvPr/>
          </p:nvPicPr>
          <p:blipFill>
            <a:blip r:embed="rId3" cstate="print"/>
            <a:stretch>
              <a:fillRect/>
            </a:stretch>
          </p:blipFill>
          <p:spPr>
            <a:xfrm>
              <a:off x="6821424" y="2654807"/>
              <a:ext cx="5266944" cy="1766316"/>
            </a:xfrm>
            <a:prstGeom prst="rect">
              <a:avLst/>
            </a:prstGeom>
          </p:spPr>
        </p:pic>
      </p:grpSp>
    </p:spTree>
    <p:extLst>
      <p:ext uri="{BB962C8B-B14F-4D97-AF65-F5344CB8AC3E}">
        <p14:creationId xmlns:p14="http://schemas.microsoft.com/office/powerpoint/2010/main" val="1048491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t>Run order of scripts</a:t>
            </a:r>
            <a:endParaRPr lang="en-US" sz="1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30</a:t>
            </a:fld>
            <a:endParaRPr lang="en-US" dirty="0"/>
          </a:p>
        </p:txBody>
      </p:sp>
      <p:sp>
        <p:nvSpPr>
          <p:cNvPr id="8" name="Rectangle 4"/>
          <p:cNvSpPr>
            <a:spLocks noChangeArrowheads="1"/>
          </p:cNvSpPr>
          <p:nvPr/>
        </p:nvSpPr>
        <p:spPr bwMode="auto">
          <a:xfrm>
            <a:off x="158944" y="625916"/>
            <a:ext cx="4425088" cy="13388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In Postman, the script run order for a single request looks like this:</a:t>
            </a:r>
          </a:p>
          <a:p>
            <a:pPr lvl="0" algn="just"/>
            <a:endParaRPr lang="en-US" altLang="en-US" sz="1200" dirty="0">
              <a:solidFill>
                <a:srgbClr val="212121"/>
              </a:solidFill>
              <a:latin typeface="Inter"/>
            </a:endParaRPr>
          </a:p>
          <a:p>
            <a:pPr marL="171450" lvl="0" indent="-171450" algn="just">
              <a:buFont typeface="Wingdings" panose="05000000000000000000" pitchFamily="2" charset="2"/>
              <a:buChar char="Ø"/>
            </a:pPr>
            <a:r>
              <a:rPr lang="en-US" altLang="en-US" sz="1200" dirty="0">
                <a:solidFill>
                  <a:srgbClr val="212121"/>
                </a:solidFill>
                <a:latin typeface="Inter"/>
              </a:rPr>
              <a:t>A pre-request script associated with a request will run before the request is sent</a:t>
            </a:r>
          </a:p>
          <a:p>
            <a:pPr marL="171450" lvl="0" indent="-171450" algn="just">
              <a:buFont typeface="Wingdings" panose="05000000000000000000" pitchFamily="2" charset="2"/>
              <a:buChar char="Ø"/>
            </a:pPr>
            <a:r>
              <a:rPr lang="en-US" altLang="en-US" sz="1200" dirty="0">
                <a:solidFill>
                  <a:srgbClr val="212121"/>
                </a:solidFill>
                <a:latin typeface="Inter"/>
              </a:rPr>
              <a:t>A post-response script associated with a request will run after the request is sent</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485142" y="2033656"/>
            <a:ext cx="3894353" cy="637356"/>
          </a:xfrm>
          <a:prstGeom prst="rect">
            <a:avLst/>
          </a:prstGeom>
        </p:spPr>
      </p:pic>
      <p:sp>
        <p:nvSpPr>
          <p:cNvPr id="6" name="Rectangle 4"/>
          <p:cNvSpPr>
            <a:spLocks noChangeArrowheads="1"/>
          </p:cNvSpPr>
          <p:nvPr/>
        </p:nvSpPr>
        <p:spPr bwMode="auto">
          <a:xfrm>
            <a:off x="158944" y="2671012"/>
            <a:ext cx="4425088" cy="20774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For every request in a collection, scripts will run in the following order:</a:t>
            </a:r>
          </a:p>
          <a:p>
            <a:pPr lvl="0" algn="just"/>
            <a:endParaRPr lang="en-US" altLang="en-US" sz="1200" dirty="0">
              <a:solidFill>
                <a:srgbClr val="212121"/>
              </a:solidFill>
              <a:latin typeface="Inter"/>
            </a:endParaRPr>
          </a:p>
          <a:p>
            <a:pPr marL="171450" lvl="0" indent="-171450" algn="just">
              <a:buFont typeface="Wingdings" panose="05000000000000000000" pitchFamily="2" charset="2"/>
              <a:buChar char="ü"/>
            </a:pPr>
            <a:r>
              <a:rPr lang="en-US" altLang="en-US" sz="1200" dirty="0">
                <a:solidFill>
                  <a:srgbClr val="212121"/>
                </a:solidFill>
                <a:latin typeface="Inter"/>
              </a:rPr>
              <a:t>A pre-request script associated with a collection will run prior to every request in the collection.</a:t>
            </a:r>
          </a:p>
          <a:p>
            <a:pPr marL="171450" lvl="0" indent="-171450" algn="just">
              <a:buFont typeface="Wingdings" panose="05000000000000000000" pitchFamily="2" charset="2"/>
              <a:buChar char="ü"/>
            </a:pPr>
            <a:r>
              <a:rPr lang="en-US" altLang="en-US" sz="1200" dirty="0">
                <a:solidFill>
                  <a:srgbClr val="212121"/>
                </a:solidFill>
                <a:latin typeface="Inter"/>
              </a:rPr>
              <a:t>A pre-request script associated with a folder will run prior to every direct child request in the folder.</a:t>
            </a:r>
          </a:p>
          <a:p>
            <a:pPr marL="171450" lvl="0" indent="-171450" algn="just">
              <a:buFont typeface="Wingdings" panose="05000000000000000000" pitchFamily="2" charset="2"/>
              <a:buChar char="ü"/>
            </a:pPr>
            <a:r>
              <a:rPr lang="en-US" altLang="en-US" sz="1200" dirty="0">
                <a:solidFill>
                  <a:srgbClr val="212121"/>
                </a:solidFill>
                <a:latin typeface="Inter"/>
              </a:rPr>
              <a:t>A post-response script associated with a collection will run after every request in the collection.</a:t>
            </a:r>
          </a:p>
          <a:p>
            <a:pPr marL="171450" lvl="0" indent="-171450" algn="just">
              <a:buFont typeface="Wingdings" panose="05000000000000000000" pitchFamily="2" charset="2"/>
              <a:buChar char="ü"/>
            </a:pPr>
            <a:r>
              <a:rPr lang="en-US" altLang="en-US" sz="1200" dirty="0">
                <a:solidFill>
                  <a:srgbClr val="212121"/>
                </a:solidFill>
                <a:latin typeface="Inter"/>
              </a:rPr>
              <a:t>A post-response script associated with a folder will run after every direct child request in the folder.</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4"/>
          <a:stretch>
            <a:fillRect/>
          </a:stretch>
        </p:blipFill>
        <p:spPr>
          <a:xfrm>
            <a:off x="4872789" y="3041059"/>
            <a:ext cx="4174957" cy="1726204"/>
          </a:xfrm>
          <a:prstGeom prst="rect">
            <a:avLst/>
          </a:prstGeom>
        </p:spPr>
      </p:pic>
    </p:spTree>
    <p:extLst>
      <p:ext uri="{BB962C8B-B14F-4D97-AF65-F5344CB8AC3E}">
        <p14:creationId xmlns:p14="http://schemas.microsoft.com/office/powerpoint/2010/main" val="4589749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31</a:t>
            </a:fld>
            <a:endParaRPr lang="en-US" dirty="0"/>
          </a:p>
        </p:txBody>
      </p:sp>
      <p:sp>
        <p:nvSpPr>
          <p:cNvPr id="8" name="Rectangle 4"/>
          <p:cNvSpPr>
            <a:spLocks noChangeArrowheads="1"/>
          </p:cNvSpPr>
          <p:nvPr/>
        </p:nvSpPr>
        <p:spPr bwMode="auto">
          <a:xfrm>
            <a:off x="98786" y="239654"/>
            <a:ext cx="4425088" cy="17081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For every request in a collection, the scripts will always run according to the same hierarchy. Collection-level scripts will run first, then folder-level scripts, and then request-level scripts. This run order applies to both pre-request and post-response scripts.</a:t>
            </a:r>
          </a:p>
          <a:p>
            <a:pPr lvl="0" algn="just"/>
            <a:endParaRPr lang="en-US" altLang="en-US" sz="1200" dirty="0">
              <a:solidFill>
                <a:srgbClr val="212121"/>
              </a:solidFill>
              <a:latin typeface="Inter"/>
            </a:endParaRPr>
          </a:p>
          <a:p>
            <a:pPr lvl="0" algn="just"/>
            <a:r>
              <a:rPr lang="en-US" altLang="en-US" sz="1200" dirty="0">
                <a:solidFill>
                  <a:srgbClr val="212121"/>
                </a:solidFill>
                <a:latin typeface="Inter"/>
              </a:rPr>
              <a:t>For example, imagine you had the following collection structured with a single folder and two requests within the folder.</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392530" y="2142623"/>
            <a:ext cx="3257550" cy="1676400"/>
          </a:xfrm>
          <a:prstGeom prst="rect">
            <a:avLst/>
          </a:prstGeom>
        </p:spPr>
      </p:pic>
      <p:sp>
        <p:nvSpPr>
          <p:cNvPr id="7" name="Rectangle 4"/>
          <p:cNvSpPr>
            <a:spLocks noChangeArrowheads="1"/>
          </p:cNvSpPr>
          <p:nvPr/>
        </p:nvSpPr>
        <p:spPr bwMode="auto">
          <a:xfrm>
            <a:off x="4523874" y="239654"/>
            <a:ext cx="4425088" cy="6001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If you created log statements in the pre-request and post-response script sections for the collection, folder, and requests, the run order is returned in the Postman </a:t>
            </a:r>
            <a:r>
              <a:rPr lang="en-US" altLang="en-US" sz="1200" u="sng" dirty="0">
                <a:solidFill>
                  <a:schemeClr val="accent1">
                    <a:lumMod val="75000"/>
                  </a:schemeClr>
                </a:solidFill>
                <a:latin typeface="Inter"/>
              </a:rPr>
              <a:t>Console.</a:t>
            </a:r>
            <a:endParaRPr kumimoji="0" lang="en-US" altLang="en-US" b="0" i="0" u="sng" strike="noStrike" cap="none" normalizeH="0" baseline="0" dirty="0" smtClean="0">
              <a:ln>
                <a:noFill/>
              </a:ln>
              <a:solidFill>
                <a:schemeClr val="accent1">
                  <a:lumMod val="75000"/>
                </a:schemeClr>
              </a:solidFill>
              <a:effectLst/>
            </a:endParaRPr>
          </a:p>
        </p:txBody>
      </p:sp>
      <p:pic>
        <p:nvPicPr>
          <p:cNvPr id="6" name="Picture 5"/>
          <p:cNvPicPr>
            <a:picLocks noChangeAspect="1"/>
          </p:cNvPicPr>
          <p:nvPr/>
        </p:nvPicPr>
        <p:blipFill>
          <a:blip r:embed="rId4"/>
          <a:stretch>
            <a:fillRect/>
          </a:stretch>
        </p:blipFill>
        <p:spPr>
          <a:xfrm>
            <a:off x="4636671" y="913508"/>
            <a:ext cx="4507330" cy="2068611"/>
          </a:xfrm>
          <a:prstGeom prst="rect">
            <a:avLst/>
          </a:prstGeom>
        </p:spPr>
      </p:pic>
    </p:spTree>
    <p:extLst>
      <p:ext uri="{BB962C8B-B14F-4D97-AF65-F5344CB8AC3E}">
        <p14:creationId xmlns:p14="http://schemas.microsoft.com/office/powerpoint/2010/main" val="28656409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44" y="191094"/>
            <a:ext cx="3389897" cy="434822"/>
          </a:xfrm>
        </p:spPr>
        <p:txBody>
          <a:bodyPr>
            <a:normAutofit/>
          </a:bodyPr>
          <a:lstStyle/>
          <a:p>
            <a:r>
              <a:rPr lang="en-US" sz="1400" b="1" dirty="0"/>
              <a:t>HTTP calls using the SOAP protocol</a:t>
            </a:r>
            <a:endParaRPr lang="en-US" sz="1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32</a:t>
            </a:fld>
            <a:endParaRPr lang="en-US" dirty="0"/>
          </a:p>
        </p:txBody>
      </p:sp>
      <p:sp>
        <p:nvSpPr>
          <p:cNvPr id="8" name="Rectangle 4"/>
          <p:cNvSpPr>
            <a:spLocks noChangeArrowheads="1"/>
          </p:cNvSpPr>
          <p:nvPr/>
        </p:nvSpPr>
        <p:spPr bwMode="auto">
          <a:xfrm>
            <a:off x="158944" y="636534"/>
            <a:ext cx="4425088" cy="784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Postman can make HTTP calls using Simple Object Access Protocol (SOAP), a platform-independent messaging protocol specification. In this example, the SOAP endpoint validates an ISBN book number.</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45810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197" y="1516916"/>
            <a:ext cx="3389897" cy="434822"/>
          </a:xfrm>
        </p:spPr>
        <p:txBody>
          <a:bodyPr>
            <a:normAutofit/>
          </a:bodyPr>
          <a:lstStyle/>
          <a:p>
            <a:r>
              <a:rPr lang="en-US" sz="1400" b="1" dirty="0" err="1" smtClean="0"/>
              <a:t>ThingsBoard</a:t>
            </a:r>
            <a:endParaRPr lang="en-US" sz="1400" b="1" dirty="0"/>
          </a:p>
        </p:txBody>
      </p:sp>
      <p:sp>
        <p:nvSpPr>
          <p:cNvPr id="4" name="Slide Number Placeholder 3"/>
          <p:cNvSpPr>
            <a:spLocks noGrp="1"/>
          </p:cNvSpPr>
          <p:nvPr>
            <p:ph type="sldNum" sz="quarter" idx="12"/>
          </p:nvPr>
        </p:nvSpPr>
        <p:spPr/>
        <p:txBody>
          <a:bodyPr/>
          <a:lstStyle/>
          <a:p>
            <a:fld id="{6D22F896-40B5-4ADD-8801-0D06FADFA095}" type="slidenum">
              <a:rPr lang="en-US" smtClean="0"/>
              <a:t>33</a:t>
            </a:fld>
            <a:endParaRPr lang="en-US" dirty="0"/>
          </a:p>
        </p:txBody>
      </p:sp>
      <p:sp>
        <p:nvSpPr>
          <p:cNvPr id="8" name="Rectangle 4"/>
          <p:cNvSpPr>
            <a:spLocks noChangeArrowheads="1"/>
          </p:cNvSpPr>
          <p:nvPr/>
        </p:nvSpPr>
        <p:spPr bwMode="auto">
          <a:xfrm>
            <a:off x="255197" y="1977212"/>
            <a:ext cx="4425088" cy="2308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lang="en-US" altLang="en-US" sz="1200" dirty="0">
                <a:solidFill>
                  <a:srgbClr val="212121"/>
                </a:solidFill>
                <a:latin typeface="Inter"/>
              </a:rPr>
              <a:t>https://thingsboard.io/docs/reference/mqtt-api/</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5" name="Subtitle 2"/>
          <p:cNvSpPr txBox="1">
            <a:spLocks/>
          </p:cNvSpPr>
          <p:nvPr/>
        </p:nvSpPr>
        <p:spPr>
          <a:xfrm>
            <a:off x="158944" y="85893"/>
            <a:ext cx="2259403" cy="39080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Example ::</a:t>
            </a:r>
            <a:endParaRPr lang="en-US" dirty="0" smtClean="0">
              <a:solidFill>
                <a:schemeClr val="bg1">
                  <a:lumMod val="65000"/>
                </a:schemeClr>
              </a:solidFill>
            </a:endParaRPr>
          </a:p>
          <a:p>
            <a:pPr algn="l"/>
            <a:endParaRPr lang="en-US" dirty="0"/>
          </a:p>
        </p:txBody>
      </p:sp>
      <p:sp>
        <p:nvSpPr>
          <p:cNvPr id="6" name="Rectangle 5"/>
          <p:cNvSpPr/>
          <p:nvPr/>
        </p:nvSpPr>
        <p:spPr>
          <a:xfrm>
            <a:off x="158944" y="577721"/>
            <a:ext cx="3625071" cy="646331"/>
          </a:xfrm>
          <a:prstGeom prst="rect">
            <a:avLst/>
          </a:prstGeom>
        </p:spPr>
        <p:txBody>
          <a:bodyPr wrap="square">
            <a:spAutoFit/>
          </a:bodyPr>
          <a:lstStyle/>
          <a:p>
            <a:r>
              <a:rPr lang="en-US" b="1" dirty="0" smtClean="0">
                <a:solidFill>
                  <a:srgbClr val="002060"/>
                </a:solidFill>
              </a:rPr>
              <a:t>03. MQTT for Device API on  </a:t>
            </a:r>
          </a:p>
          <a:p>
            <a:r>
              <a:rPr lang="en-US" b="1" dirty="0">
                <a:solidFill>
                  <a:srgbClr val="002060"/>
                </a:solidFill>
              </a:rPr>
              <a:t> </a:t>
            </a:r>
            <a:r>
              <a:rPr lang="en-US" b="1" dirty="0" smtClean="0">
                <a:solidFill>
                  <a:srgbClr val="002060"/>
                </a:solidFill>
              </a:rPr>
              <a:t>     </a:t>
            </a:r>
            <a:r>
              <a:rPr lang="en-US" b="1" dirty="0" err="1" smtClean="0">
                <a:solidFill>
                  <a:srgbClr val="002060"/>
                </a:solidFill>
              </a:rPr>
              <a:t>ThingsBoard</a:t>
            </a:r>
            <a:endParaRPr lang="en-US" b="1" dirty="0">
              <a:solidFill>
                <a:srgbClr val="002060"/>
              </a:solidFill>
            </a:endParaRPr>
          </a:p>
        </p:txBody>
      </p:sp>
      <p:pic>
        <p:nvPicPr>
          <p:cNvPr id="3" name="Picture 2"/>
          <p:cNvPicPr>
            <a:picLocks noChangeAspect="1"/>
          </p:cNvPicPr>
          <p:nvPr/>
        </p:nvPicPr>
        <p:blipFill>
          <a:blip r:embed="rId3"/>
          <a:stretch>
            <a:fillRect/>
          </a:stretch>
        </p:blipFill>
        <p:spPr>
          <a:xfrm>
            <a:off x="348916" y="2355464"/>
            <a:ext cx="3669632" cy="2088271"/>
          </a:xfrm>
          <a:prstGeom prst="rect">
            <a:avLst/>
          </a:prstGeom>
        </p:spPr>
      </p:pic>
    </p:spTree>
    <p:extLst>
      <p:ext uri="{BB962C8B-B14F-4D97-AF65-F5344CB8AC3E}">
        <p14:creationId xmlns:p14="http://schemas.microsoft.com/office/powerpoint/2010/main" val="36586777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34</a:t>
            </a:fld>
            <a:endParaRPr lang="en-US" dirty="0"/>
          </a:p>
        </p:txBody>
      </p:sp>
      <p:sp>
        <p:nvSpPr>
          <p:cNvPr id="2" name="Rectangle 1"/>
          <p:cNvSpPr/>
          <p:nvPr/>
        </p:nvSpPr>
        <p:spPr>
          <a:xfrm>
            <a:off x="2286000" y="2248585"/>
            <a:ext cx="4572000" cy="830997"/>
          </a:xfrm>
          <a:prstGeom prst="rect">
            <a:avLst/>
          </a:prstGeom>
        </p:spPr>
        <p:txBody>
          <a:bodyPr>
            <a:spAutoFit/>
          </a:bodyPr>
          <a:lstStyle/>
          <a:p>
            <a:r>
              <a:rPr lang="en-US" sz="4800" dirty="0" err="1" smtClean="0">
                <a:solidFill>
                  <a:srgbClr val="0070C0"/>
                </a:solidFill>
              </a:rPr>
              <a:t>Mauliate</a:t>
            </a:r>
            <a:r>
              <a:rPr lang="en-US" sz="4800" dirty="0" smtClean="0">
                <a:solidFill>
                  <a:srgbClr val="0070C0"/>
                </a:solidFill>
              </a:rPr>
              <a:t> </a:t>
            </a:r>
            <a:r>
              <a:rPr lang="en-US" sz="4800" dirty="0" err="1" smtClean="0">
                <a:solidFill>
                  <a:srgbClr val="0070C0"/>
                </a:solidFill>
              </a:rPr>
              <a:t>Godang</a:t>
            </a:r>
            <a:endParaRPr lang="en-US" sz="4800" dirty="0">
              <a:solidFill>
                <a:srgbClr val="0070C0"/>
              </a:solidFill>
            </a:endParaRPr>
          </a:p>
        </p:txBody>
      </p:sp>
    </p:spTree>
    <p:extLst>
      <p:ext uri="{BB962C8B-B14F-4D97-AF65-F5344CB8AC3E}">
        <p14:creationId xmlns:p14="http://schemas.microsoft.com/office/powerpoint/2010/main" val="1961932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34489" y="1797048"/>
            <a:ext cx="3072383" cy="1809368"/>
          </a:xfrm>
          <a:prstGeom prst="rect">
            <a:avLst/>
          </a:prstGeom>
        </p:spPr>
      </p:pic>
      <p:sp>
        <p:nvSpPr>
          <p:cNvPr id="3" name="object 3"/>
          <p:cNvSpPr txBox="1">
            <a:spLocks noGrp="1"/>
          </p:cNvSpPr>
          <p:nvPr>
            <p:ph type="title"/>
          </p:nvPr>
        </p:nvSpPr>
        <p:spPr>
          <a:xfrm>
            <a:off x="471488" y="388483"/>
            <a:ext cx="5915025" cy="379431"/>
          </a:xfrm>
          <a:prstGeom prst="rect">
            <a:avLst/>
          </a:prstGeom>
        </p:spPr>
        <p:txBody>
          <a:bodyPr vert="horz" wrap="square" lIns="0" tIns="10001" rIns="0" bIns="0" rtlCol="0" anchor="ctr">
            <a:spAutoFit/>
          </a:bodyPr>
          <a:lstStyle/>
          <a:p>
            <a:pPr marL="9525">
              <a:lnSpc>
                <a:spcPct val="100000"/>
              </a:lnSpc>
              <a:spcBef>
                <a:spcPts val="79"/>
              </a:spcBef>
            </a:pPr>
            <a:r>
              <a:rPr sz="2400" dirty="0"/>
              <a:t>Publish</a:t>
            </a:r>
            <a:r>
              <a:rPr sz="2400" spc="-71" dirty="0"/>
              <a:t> </a:t>
            </a:r>
            <a:r>
              <a:rPr sz="2400" dirty="0"/>
              <a:t>/</a:t>
            </a:r>
            <a:r>
              <a:rPr sz="2400" spc="-71" dirty="0"/>
              <a:t> </a:t>
            </a:r>
            <a:r>
              <a:rPr sz="2400" dirty="0"/>
              <a:t>Subscribe</a:t>
            </a:r>
            <a:r>
              <a:rPr sz="2400" spc="-60" dirty="0"/>
              <a:t> </a:t>
            </a:r>
            <a:r>
              <a:rPr sz="2400" dirty="0"/>
              <a:t>Messaging</a:t>
            </a:r>
            <a:r>
              <a:rPr sz="2400" spc="-60" dirty="0"/>
              <a:t> </a:t>
            </a:r>
            <a:r>
              <a:rPr sz="2400" dirty="0"/>
              <a:t>(One</a:t>
            </a:r>
            <a:r>
              <a:rPr sz="2400" spc="-68" dirty="0"/>
              <a:t> </a:t>
            </a:r>
            <a:r>
              <a:rPr sz="2400" dirty="0"/>
              <a:t>to</a:t>
            </a:r>
            <a:r>
              <a:rPr sz="2400" spc="-64" dirty="0"/>
              <a:t> </a:t>
            </a:r>
            <a:r>
              <a:rPr sz="2400" spc="-8" dirty="0"/>
              <a:t>Many)</a:t>
            </a:r>
            <a:endParaRPr sz="2400" dirty="0"/>
          </a:p>
        </p:txBody>
      </p:sp>
      <p:sp>
        <p:nvSpPr>
          <p:cNvPr id="4" name="object 4"/>
          <p:cNvSpPr txBox="1">
            <a:spLocks noGrp="1"/>
          </p:cNvSpPr>
          <p:nvPr>
            <p:ph idx="1"/>
          </p:nvPr>
        </p:nvSpPr>
        <p:spPr>
          <a:xfrm>
            <a:off x="471487" y="767914"/>
            <a:ext cx="4741957" cy="2288768"/>
          </a:xfrm>
          <a:prstGeom prst="rect">
            <a:avLst/>
          </a:prstGeom>
        </p:spPr>
        <p:txBody>
          <a:bodyPr vert="horz" wrap="square" lIns="0" tIns="84773" rIns="0" bIns="0" rtlCol="0">
            <a:spAutoFit/>
          </a:bodyPr>
          <a:lstStyle/>
          <a:p>
            <a:pPr marL="266224" indent="-256699">
              <a:lnSpc>
                <a:spcPct val="100000"/>
              </a:lnSpc>
              <a:spcBef>
                <a:spcPts val="668"/>
              </a:spcBef>
              <a:buClr>
                <a:srgbClr val="90C225"/>
              </a:buClr>
              <a:buFont typeface="Wingdings 3"/>
              <a:buChar char=""/>
              <a:tabLst>
                <a:tab pos="266224" algn="l"/>
              </a:tabLst>
            </a:pPr>
            <a:r>
              <a:rPr sz="1200" dirty="0"/>
              <a:t>A</a:t>
            </a:r>
            <a:r>
              <a:rPr sz="1200" spc="-94" dirty="0"/>
              <a:t> </a:t>
            </a:r>
            <a:r>
              <a:rPr sz="1200" dirty="0"/>
              <a:t>producer</a:t>
            </a:r>
            <a:r>
              <a:rPr sz="1200" spc="-23" dirty="0"/>
              <a:t> </a:t>
            </a:r>
            <a:r>
              <a:rPr sz="1200" dirty="0"/>
              <a:t>publishes</a:t>
            </a:r>
            <a:r>
              <a:rPr sz="1200" spc="-30" dirty="0"/>
              <a:t> </a:t>
            </a:r>
            <a:r>
              <a:rPr sz="1200" dirty="0"/>
              <a:t>a</a:t>
            </a:r>
            <a:r>
              <a:rPr sz="1200" spc="-23" dirty="0"/>
              <a:t> </a:t>
            </a:r>
            <a:r>
              <a:rPr sz="1200" dirty="0"/>
              <a:t>message</a:t>
            </a:r>
            <a:r>
              <a:rPr sz="1200" spc="-38" dirty="0"/>
              <a:t> </a:t>
            </a:r>
            <a:r>
              <a:rPr sz="1200" dirty="0"/>
              <a:t>(publication)</a:t>
            </a:r>
            <a:r>
              <a:rPr sz="1200" spc="-23" dirty="0"/>
              <a:t> </a:t>
            </a:r>
            <a:r>
              <a:rPr sz="1200" dirty="0"/>
              <a:t>on</a:t>
            </a:r>
            <a:r>
              <a:rPr sz="1200" spc="-23" dirty="0"/>
              <a:t> </a:t>
            </a:r>
            <a:r>
              <a:rPr sz="1200" dirty="0"/>
              <a:t>a</a:t>
            </a:r>
            <a:r>
              <a:rPr sz="1200" spc="-30" dirty="0"/>
              <a:t> </a:t>
            </a:r>
            <a:r>
              <a:rPr sz="1200" dirty="0"/>
              <a:t>topic</a:t>
            </a:r>
            <a:r>
              <a:rPr sz="1200" spc="-11" dirty="0"/>
              <a:t> </a:t>
            </a:r>
            <a:r>
              <a:rPr sz="1200" spc="-8" dirty="0"/>
              <a:t>(subject)</a:t>
            </a:r>
          </a:p>
          <a:p>
            <a:pPr marL="266224" indent="-256699">
              <a:lnSpc>
                <a:spcPct val="100000"/>
              </a:lnSpc>
              <a:spcBef>
                <a:spcPts val="596"/>
              </a:spcBef>
              <a:buClr>
                <a:srgbClr val="90C225"/>
              </a:buClr>
              <a:buFont typeface="Wingdings 3"/>
              <a:buChar char=""/>
              <a:tabLst>
                <a:tab pos="266224" algn="l"/>
              </a:tabLst>
            </a:pPr>
            <a:r>
              <a:rPr sz="1200" dirty="0"/>
              <a:t>A</a:t>
            </a:r>
            <a:r>
              <a:rPr sz="1200" spc="-98" dirty="0"/>
              <a:t> </a:t>
            </a:r>
            <a:r>
              <a:rPr sz="1200" dirty="0"/>
              <a:t>consumer</a:t>
            </a:r>
            <a:r>
              <a:rPr sz="1200" spc="-38" dirty="0"/>
              <a:t> </a:t>
            </a:r>
            <a:r>
              <a:rPr sz="1200" dirty="0"/>
              <a:t>subscribes</a:t>
            </a:r>
            <a:r>
              <a:rPr sz="1200" spc="-15" dirty="0"/>
              <a:t> </a:t>
            </a:r>
            <a:r>
              <a:rPr sz="1200" dirty="0"/>
              <a:t>(makes</a:t>
            </a:r>
            <a:r>
              <a:rPr sz="1200" spc="-34" dirty="0"/>
              <a:t> </a:t>
            </a:r>
            <a:r>
              <a:rPr sz="1200" dirty="0"/>
              <a:t>a</a:t>
            </a:r>
            <a:r>
              <a:rPr sz="1200" spc="-34" dirty="0"/>
              <a:t> </a:t>
            </a:r>
            <a:r>
              <a:rPr sz="1200" dirty="0"/>
              <a:t>subscription)</a:t>
            </a:r>
            <a:r>
              <a:rPr sz="1200" spc="-11" dirty="0"/>
              <a:t> </a:t>
            </a:r>
            <a:r>
              <a:rPr sz="1200" dirty="0"/>
              <a:t>for</a:t>
            </a:r>
            <a:r>
              <a:rPr sz="1200" spc="-23" dirty="0"/>
              <a:t> </a:t>
            </a:r>
            <a:r>
              <a:rPr sz="1200" dirty="0"/>
              <a:t>messages</a:t>
            </a:r>
            <a:r>
              <a:rPr sz="1200" spc="-30" dirty="0"/>
              <a:t> </a:t>
            </a:r>
            <a:r>
              <a:rPr sz="1200" dirty="0"/>
              <a:t>on</a:t>
            </a:r>
            <a:r>
              <a:rPr sz="1200" spc="-30" dirty="0"/>
              <a:t> </a:t>
            </a:r>
            <a:r>
              <a:rPr sz="1200" dirty="0"/>
              <a:t>a</a:t>
            </a:r>
            <a:r>
              <a:rPr sz="1200" spc="-23" dirty="0"/>
              <a:t> </a:t>
            </a:r>
            <a:r>
              <a:rPr sz="1200" dirty="0"/>
              <a:t>topic</a:t>
            </a:r>
            <a:r>
              <a:rPr sz="1200" spc="-19" dirty="0"/>
              <a:t> </a:t>
            </a:r>
            <a:r>
              <a:rPr sz="1200" spc="-8" dirty="0"/>
              <a:t>(subject)</a:t>
            </a:r>
          </a:p>
          <a:p>
            <a:pPr marL="266224" indent="-256699">
              <a:lnSpc>
                <a:spcPct val="100000"/>
              </a:lnSpc>
              <a:spcBef>
                <a:spcPts val="596"/>
              </a:spcBef>
              <a:buClr>
                <a:srgbClr val="90C225"/>
              </a:buClr>
              <a:buFont typeface="Wingdings 3"/>
              <a:buChar char=""/>
              <a:tabLst>
                <a:tab pos="266224" algn="l"/>
                <a:tab pos="2827020" algn="l"/>
              </a:tabLst>
            </a:pPr>
            <a:r>
              <a:rPr sz="1200" dirty="0"/>
              <a:t>A</a:t>
            </a:r>
            <a:r>
              <a:rPr sz="1200" spc="-94" dirty="0"/>
              <a:t> </a:t>
            </a:r>
            <a:r>
              <a:rPr sz="1200" dirty="0"/>
              <a:t>message</a:t>
            </a:r>
            <a:r>
              <a:rPr sz="1200" spc="-30" dirty="0"/>
              <a:t> </a:t>
            </a:r>
            <a:r>
              <a:rPr sz="1200" dirty="0"/>
              <a:t>server</a:t>
            </a:r>
            <a:r>
              <a:rPr sz="1200" spc="-8" dirty="0"/>
              <a:t> </a:t>
            </a:r>
            <a:r>
              <a:rPr sz="1200" dirty="0"/>
              <a:t>(called</a:t>
            </a:r>
            <a:r>
              <a:rPr sz="1200" spc="-30" dirty="0"/>
              <a:t> </a:t>
            </a:r>
            <a:r>
              <a:rPr sz="1200" spc="-8" dirty="0"/>
              <a:t>BROKER)</a:t>
            </a:r>
            <a:r>
              <a:rPr sz="1200" dirty="0"/>
              <a:t>	matches</a:t>
            </a:r>
            <a:r>
              <a:rPr sz="1200" spc="-41" dirty="0"/>
              <a:t> </a:t>
            </a:r>
            <a:r>
              <a:rPr sz="1200" dirty="0"/>
              <a:t>publications</a:t>
            </a:r>
            <a:r>
              <a:rPr sz="1200" spc="-38" dirty="0"/>
              <a:t> </a:t>
            </a:r>
            <a:r>
              <a:rPr sz="1200" dirty="0"/>
              <a:t>to</a:t>
            </a:r>
            <a:r>
              <a:rPr sz="1200" spc="-19" dirty="0"/>
              <a:t> </a:t>
            </a:r>
            <a:r>
              <a:rPr sz="1200" spc="-8" dirty="0"/>
              <a:t>subscriptions</a:t>
            </a:r>
          </a:p>
          <a:p>
            <a:pPr marL="566738" lvl="1" indent="-214313">
              <a:lnSpc>
                <a:spcPct val="100000"/>
              </a:lnSpc>
              <a:spcBef>
                <a:spcPts val="614"/>
              </a:spcBef>
              <a:buClr>
                <a:srgbClr val="90C225"/>
              </a:buClr>
              <a:buFont typeface="Wingdings 3"/>
              <a:buChar char=""/>
              <a:tabLst>
                <a:tab pos="566738" algn="l"/>
              </a:tabLst>
            </a:pPr>
            <a:r>
              <a:rPr sz="1200" dirty="0">
                <a:solidFill>
                  <a:srgbClr val="404040"/>
                </a:solidFill>
                <a:latin typeface="Trebuchet MS"/>
                <a:cs typeface="Trebuchet MS"/>
              </a:rPr>
              <a:t>If</a:t>
            </a:r>
            <a:r>
              <a:rPr sz="1200" spc="-26" dirty="0">
                <a:solidFill>
                  <a:srgbClr val="404040"/>
                </a:solidFill>
                <a:latin typeface="Trebuchet MS"/>
                <a:cs typeface="Trebuchet MS"/>
              </a:rPr>
              <a:t> </a:t>
            </a:r>
            <a:r>
              <a:rPr sz="1200" dirty="0">
                <a:solidFill>
                  <a:srgbClr val="404040"/>
                </a:solidFill>
                <a:latin typeface="Trebuchet MS"/>
                <a:cs typeface="Trebuchet MS"/>
              </a:rPr>
              <a:t>none</a:t>
            </a:r>
            <a:r>
              <a:rPr sz="1200" spc="-23" dirty="0">
                <a:solidFill>
                  <a:srgbClr val="404040"/>
                </a:solidFill>
                <a:latin typeface="Trebuchet MS"/>
                <a:cs typeface="Trebuchet MS"/>
              </a:rPr>
              <a:t> </a:t>
            </a:r>
            <a:r>
              <a:rPr sz="1200" dirty="0">
                <a:solidFill>
                  <a:srgbClr val="404040"/>
                </a:solidFill>
                <a:latin typeface="Trebuchet MS"/>
                <a:cs typeface="Trebuchet MS"/>
              </a:rPr>
              <a:t>of</a:t>
            </a:r>
            <a:r>
              <a:rPr sz="1200" spc="-23" dirty="0">
                <a:solidFill>
                  <a:srgbClr val="404040"/>
                </a:solidFill>
                <a:latin typeface="Trebuchet MS"/>
                <a:cs typeface="Trebuchet MS"/>
              </a:rPr>
              <a:t> </a:t>
            </a:r>
            <a:r>
              <a:rPr sz="1200" dirty="0">
                <a:solidFill>
                  <a:srgbClr val="404040"/>
                </a:solidFill>
                <a:latin typeface="Trebuchet MS"/>
                <a:cs typeface="Trebuchet MS"/>
              </a:rPr>
              <a:t>them</a:t>
            </a:r>
            <a:r>
              <a:rPr sz="1200" spc="-11" dirty="0">
                <a:solidFill>
                  <a:srgbClr val="404040"/>
                </a:solidFill>
                <a:latin typeface="Trebuchet MS"/>
                <a:cs typeface="Trebuchet MS"/>
              </a:rPr>
              <a:t> </a:t>
            </a:r>
            <a:r>
              <a:rPr sz="1200" dirty="0">
                <a:solidFill>
                  <a:srgbClr val="404040"/>
                </a:solidFill>
                <a:latin typeface="Trebuchet MS"/>
                <a:cs typeface="Trebuchet MS"/>
              </a:rPr>
              <a:t>match</a:t>
            </a:r>
            <a:r>
              <a:rPr sz="1200" spc="-19" dirty="0">
                <a:solidFill>
                  <a:srgbClr val="404040"/>
                </a:solidFill>
                <a:latin typeface="Trebuchet MS"/>
                <a:cs typeface="Trebuchet MS"/>
              </a:rPr>
              <a:t> </a:t>
            </a:r>
            <a:r>
              <a:rPr sz="1200" dirty="0">
                <a:solidFill>
                  <a:srgbClr val="404040"/>
                </a:solidFill>
                <a:latin typeface="Trebuchet MS"/>
                <a:cs typeface="Trebuchet MS"/>
              </a:rPr>
              <a:t>the</a:t>
            </a:r>
            <a:r>
              <a:rPr sz="1200" spc="-26" dirty="0">
                <a:solidFill>
                  <a:srgbClr val="404040"/>
                </a:solidFill>
                <a:latin typeface="Trebuchet MS"/>
                <a:cs typeface="Trebuchet MS"/>
              </a:rPr>
              <a:t> </a:t>
            </a:r>
            <a:r>
              <a:rPr sz="1200" dirty="0">
                <a:solidFill>
                  <a:srgbClr val="404040"/>
                </a:solidFill>
                <a:latin typeface="Trebuchet MS"/>
                <a:cs typeface="Trebuchet MS"/>
              </a:rPr>
              <a:t>message</a:t>
            </a:r>
            <a:r>
              <a:rPr sz="1200" spc="-30" dirty="0">
                <a:solidFill>
                  <a:srgbClr val="404040"/>
                </a:solidFill>
                <a:latin typeface="Trebuchet MS"/>
                <a:cs typeface="Trebuchet MS"/>
              </a:rPr>
              <a:t> </a:t>
            </a:r>
            <a:r>
              <a:rPr sz="1200" dirty="0">
                <a:solidFill>
                  <a:srgbClr val="404040"/>
                </a:solidFill>
                <a:latin typeface="Trebuchet MS"/>
                <a:cs typeface="Trebuchet MS"/>
              </a:rPr>
              <a:t>is</a:t>
            </a:r>
            <a:r>
              <a:rPr sz="1200" spc="-4" dirty="0">
                <a:solidFill>
                  <a:srgbClr val="404040"/>
                </a:solidFill>
                <a:latin typeface="Trebuchet MS"/>
                <a:cs typeface="Trebuchet MS"/>
              </a:rPr>
              <a:t> </a:t>
            </a:r>
            <a:r>
              <a:rPr sz="1200" dirty="0">
                <a:solidFill>
                  <a:srgbClr val="404040"/>
                </a:solidFill>
                <a:latin typeface="Trebuchet MS"/>
                <a:cs typeface="Trebuchet MS"/>
              </a:rPr>
              <a:t>discarded</a:t>
            </a:r>
            <a:r>
              <a:rPr sz="1200" spc="-38" dirty="0">
                <a:solidFill>
                  <a:srgbClr val="404040"/>
                </a:solidFill>
                <a:latin typeface="Trebuchet MS"/>
                <a:cs typeface="Trebuchet MS"/>
              </a:rPr>
              <a:t> </a:t>
            </a:r>
            <a:r>
              <a:rPr sz="1200" dirty="0">
                <a:solidFill>
                  <a:srgbClr val="404040"/>
                </a:solidFill>
                <a:latin typeface="Trebuchet MS"/>
                <a:cs typeface="Trebuchet MS"/>
              </a:rPr>
              <a:t>after</a:t>
            </a:r>
            <a:r>
              <a:rPr sz="1200" spc="-19" dirty="0">
                <a:solidFill>
                  <a:srgbClr val="404040"/>
                </a:solidFill>
                <a:latin typeface="Trebuchet MS"/>
                <a:cs typeface="Trebuchet MS"/>
              </a:rPr>
              <a:t> </a:t>
            </a:r>
            <a:r>
              <a:rPr sz="1200" dirty="0">
                <a:solidFill>
                  <a:srgbClr val="404040"/>
                </a:solidFill>
                <a:latin typeface="Trebuchet MS"/>
                <a:cs typeface="Trebuchet MS"/>
              </a:rPr>
              <a:t>modifying</a:t>
            </a:r>
            <a:r>
              <a:rPr sz="1200" spc="-38" dirty="0">
                <a:solidFill>
                  <a:srgbClr val="404040"/>
                </a:solidFill>
                <a:latin typeface="Trebuchet MS"/>
                <a:cs typeface="Trebuchet MS"/>
              </a:rPr>
              <a:t> </a:t>
            </a:r>
            <a:r>
              <a:rPr sz="1200" dirty="0">
                <a:solidFill>
                  <a:srgbClr val="404040"/>
                </a:solidFill>
                <a:latin typeface="Trebuchet MS"/>
                <a:cs typeface="Trebuchet MS"/>
              </a:rPr>
              <a:t>the</a:t>
            </a:r>
            <a:r>
              <a:rPr sz="1200" spc="-23" dirty="0">
                <a:solidFill>
                  <a:srgbClr val="404040"/>
                </a:solidFill>
                <a:latin typeface="Trebuchet MS"/>
                <a:cs typeface="Trebuchet MS"/>
              </a:rPr>
              <a:t> </a:t>
            </a:r>
            <a:r>
              <a:rPr sz="1200" spc="-8" dirty="0">
                <a:solidFill>
                  <a:srgbClr val="404040"/>
                </a:solidFill>
                <a:latin typeface="Trebuchet MS"/>
                <a:cs typeface="Trebuchet MS"/>
              </a:rPr>
              <a:t>topic</a:t>
            </a:r>
            <a:endParaRPr sz="1200" dirty="0">
              <a:latin typeface="Trebuchet MS"/>
              <a:cs typeface="Trebuchet MS"/>
            </a:endParaRPr>
          </a:p>
          <a:p>
            <a:pPr marL="566738" lvl="1" indent="-214313">
              <a:lnSpc>
                <a:spcPts val="1283"/>
              </a:lnSpc>
              <a:spcBef>
                <a:spcPts val="623"/>
              </a:spcBef>
              <a:buClr>
                <a:srgbClr val="90C225"/>
              </a:buClr>
              <a:buFont typeface="Wingdings 3"/>
              <a:buChar char=""/>
              <a:tabLst>
                <a:tab pos="566738" algn="l"/>
              </a:tabLst>
            </a:pPr>
            <a:r>
              <a:rPr sz="1200" dirty="0">
                <a:solidFill>
                  <a:srgbClr val="404040"/>
                </a:solidFill>
                <a:latin typeface="Trebuchet MS"/>
                <a:cs typeface="Trebuchet MS"/>
              </a:rPr>
              <a:t>If</a:t>
            </a:r>
            <a:r>
              <a:rPr sz="1200" spc="-26" dirty="0">
                <a:solidFill>
                  <a:srgbClr val="404040"/>
                </a:solidFill>
                <a:latin typeface="Trebuchet MS"/>
                <a:cs typeface="Trebuchet MS"/>
              </a:rPr>
              <a:t> </a:t>
            </a:r>
            <a:r>
              <a:rPr sz="1200" dirty="0">
                <a:solidFill>
                  <a:srgbClr val="404040"/>
                </a:solidFill>
                <a:latin typeface="Trebuchet MS"/>
                <a:cs typeface="Trebuchet MS"/>
              </a:rPr>
              <a:t>one</a:t>
            </a:r>
            <a:r>
              <a:rPr sz="1200" spc="-26" dirty="0">
                <a:solidFill>
                  <a:srgbClr val="404040"/>
                </a:solidFill>
                <a:latin typeface="Trebuchet MS"/>
                <a:cs typeface="Trebuchet MS"/>
              </a:rPr>
              <a:t> </a:t>
            </a:r>
            <a:r>
              <a:rPr sz="1200" dirty="0">
                <a:solidFill>
                  <a:srgbClr val="404040"/>
                </a:solidFill>
                <a:latin typeface="Trebuchet MS"/>
                <a:cs typeface="Trebuchet MS"/>
              </a:rPr>
              <a:t>or</a:t>
            </a:r>
            <a:r>
              <a:rPr sz="1200" spc="-23" dirty="0">
                <a:solidFill>
                  <a:srgbClr val="404040"/>
                </a:solidFill>
                <a:latin typeface="Trebuchet MS"/>
                <a:cs typeface="Trebuchet MS"/>
              </a:rPr>
              <a:t> </a:t>
            </a:r>
            <a:r>
              <a:rPr sz="1200" dirty="0">
                <a:solidFill>
                  <a:srgbClr val="404040"/>
                </a:solidFill>
                <a:latin typeface="Trebuchet MS"/>
                <a:cs typeface="Trebuchet MS"/>
              </a:rPr>
              <a:t>more</a:t>
            </a:r>
            <a:r>
              <a:rPr sz="1200" spc="-26" dirty="0">
                <a:solidFill>
                  <a:srgbClr val="404040"/>
                </a:solidFill>
                <a:latin typeface="Trebuchet MS"/>
                <a:cs typeface="Trebuchet MS"/>
              </a:rPr>
              <a:t> </a:t>
            </a:r>
            <a:r>
              <a:rPr sz="1200" dirty="0">
                <a:solidFill>
                  <a:srgbClr val="404040"/>
                </a:solidFill>
                <a:latin typeface="Trebuchet MS"/>
                <a:cs typeface="Trebuchet MS"/>
              </a:rPr>
              <a:t>matches</a:t>
            </a:r>
            <a:r>
              <a:rPr sz="1200" spc="-11" dirty="0">
                <a:solidFill>
                  <a:srgbClr val="404040"/>
                </a:solidFill>
                <a:latin typeface="Trebuchet MS"/>
                <a:cs typeface="Trebuchet MS"/>
              </a:rPr>
              <a:t> </a:t>
            </a:r>
            <a:r>
              <a:rPr sz="1200" dirty="0">
                <a:solidFill>
                  <a:srgbClr val="404040"/>
                </a:solidFill>
                <a:latin typeface="Trebuchet MS"/>
                <a:cs typeface="Trebuchet MS"/>
              </a:rPr>
              <a:t>the</a:t>
            </a:r>
            <a:r>
              <a:rPr sz="1200" spc="-23" dirty="0">
                <a:solidFill>
                  <a:srgbClr val="404040"/>
                </a:solidFill>
                <a:latin typeface="Trebuchet MS"/>
                <a:cs typeface="Trebuchet MS"/>
              </a:rPr>
              <a:t> </a:t>
            </a:r>
            <a:r>
              <a:rPr sz="1200" dirty="0">
                <a:solidFill>
                  <a:srgbClr val="404040"/>
                </a:solidFill>
                <a:latin typeface="Trebuchet MS"/>
                <a:cs typeface="Trebuchet MS"/>
              </a:rPr>
              <a:t>message</a:t>
            </a:r>
            <a:r>
              <a:rPr sz="1200" spc="-38" dirty="0">
                <a:solidFill>
                  <a:srgbClr val="404040"/>
                </a:solidFill>
                <a:latin typeface="Trebuchet MS"/>
                <a:cs typeface="Trebuchet MS"/>
              </a:rPr>
              <a:t> </a:t>
            </a:r>
            <a:r>
              <a:rPr sz="1200" dirty="0">
                <a:solidFill>
                  <a:srgbClr val="404040"/>
                </a:solidFill>
                <a:latin typeface="Trebuchet MS"/>
                <a:cs typeface="Trebuchet MS"/>
              </a:rPr>
              <a:t>is</a:t>
            </a:r>
            <a:r>
              <a:rPr sz="1200" spc="-19" dirty="0">
                <a:solidFill>
                  <a:srgbClr val="404040"/>
                </a:solidFill>
                <a:latin typeface="Trebuchet MS"/>
                <a:cs typeface="Trebuchet MS"/>
              </a:rPr>
              <a:t> </a:t>
            </a:r>
            <a:r>
              <a:rPr sz="1200" dirty="0">
                <a:solidFill>
                  <a:srgbClr val="404040"/>
                </a:solidFill>
                <a:latin typeface="Trebuchet MS"/>
                <a:cs typeface="Trebuchet MS"/>
              </a:rPr>
              <a:t>delivered</a:t>
            </a:r>
            <a:r>
              <a:rPr sz="1200" spc="-38" dirty="0">
                <a:solidFill>
                  <a:srgbClr val="404040"/>
                </a:solidFill>
                <a:latin typeface="Trebuchet MS"/>
                <a:cs typeface="Trebuchet MS"/>
              </a:rPr>
              <a:t> </a:t>
            </a:r>
            <a:r>
              <a:rPr sz="1200" dirty="0">
                <a:solidFill>
                  <a:srgbClr val="404040"/>
                </a:solidFill>
                <a:latin typeface="Trebuchet MS"/>
                <a:cs typeface="Trebuchet MS"/>
              </a:rPr>
              <a:t>to</a:t>
            </a:r>
            <a:r>
              <a:rPr sz="1200" spc="-19" dirty="0">
                <a:solidFill>
                  <a:srgbClr val="404040"/>
                </a:solidFill>
                <a:latin typeface="Trebuchet MS"/>
                <a:cs typeface="Trebuchet MS"/>
              </a:rPr>
              <a:t> </a:t>
            </a:r>
            <a:r>
              <a:rPr sz="1200" dirty="0">
                <a:solidFill>
                  <a:srgbClr val="404040"/>
                </a:solidFill>
                <a:latin typeface="Trebuchet MS"/>
                <a:cs typeface="Trebuchet MS"/>
              </a:rPr>
              <a:t>each</a:t>
            </a:r>
            <a:r>
              <a:rPr sz="1200" spc="-26" dirty="0">
                <a:solidFill>
                  <a:srgbClr val="404040"/>
                </a:solidFill>
                <a:latin typeface="Trebuchet MS"/>
                <a:cs typeface="Trebuchet MS"/>
              </a:rPr>
              <a:t> </a:t>
            </a:r>
            <a:r>
              <a:rPr sz="1200" dirty="0">
                <a:solidFill>
                  <a:srgbClr val="404040"/>
                </a:solidFill>
                <a:latin typeface="Trebuchet MS"/>
                <a:cs typeface="Trebuchet MS"/>
              </a:rPr>
              <a:t>matching</a:t>
            </a:r>
            <a:r>
              <a:rPr sz="1200" spc="-26" dirty="0">
                <a:solidFill>
                  <a:srgbClr val="404040"/>
                </a:solidFill>
                <a:latin typeface="Trebuchet MS"/>
                <a:cs typeface="Trebuchet MS"/>
              </a:rPr>
              <a:t> </a:t>
            </a:r>
            <a:r>
              <a:rPr sz="1200" dirty="0">
                <a:solidFill>
                  <a:srgbClr val="404040"/>
                </a:solidFill>
                <a:latin typeface="Trebuchet MS"/>
                <a:cs typeface="Trebuchet MS"/>
              </a:rPr>
              <a:t>consumer</a:t>
            </a:r>
            <a:r>
              <a:rPr sz="1200" spc="-15" dirty="0">
                <a:solidFill>
                  <a:srgbClr val="404040"/>
                </a:solidFill>
                <a:latin typeface="Trebuchet MS"/>
                <a:cs typeface="Trebuchet MS"/>
              </a:rPr>
              <a:t> </a:t>
            </a:r>
            <a:r>
              <a:rPr sz="1200" spc="-8" dirty="0">
                <a:solidFill>
                  <a:srgbClr val="404040"/>
                </a:solidFill>
                <a:latin typeface="Trebuchet MS"/>
                <a:cs typeface="Trebuchet MS"/>
              </a:rPr>
              <a:t>after</a:t>
            </a:r>
            <a:endParaRPr sz="1200" dirty="0">
              <a:latin typeface="Trebuchet MS"/>
              <a:cs typeface="Trebuchet MS"/>
            </a:endParaRPr>
          </a:p>
          <a:p>
            <a:pPr marL="567214">
              <a:lnSpc>
                <a:spcPts val="1283"/>
              </a:lnSpc>
            </a:pPr>
            <a:r>
              <a:rPr sz="1200" dirty="0"/>
              <a:t>modifying</a:t>
            </a:r>
            <a:r>
              <a:rPr sz="1200" spc="-45" dirty="0"/>
              <a:t> </a:t>
            </a:r>
            <a:r>
              <a:rPr sz="1200" dirty="0"/>
              <a:t>the</a:t>
            </a:r>
            <a:r>
              <a:rPr sz="1200" spc="-19" dirty="0"/>
              <a:t> </a:t>
            </a:r>
            <a:r>
              <a:rPr sz="1200" spc="-15" dirty="0"/>
              <a:t>topic</a:t>
            </a:r>
            <a:endParaRPr sz="1200" dirty="0"/>
          </a:p>
        </p:txBody>
      </p:sp>
      <p:sp>
        <p:nvSpPr>
          <p:cNvPr id="5" name="object 5"/>
          <p:cNvSpPr txBox="1"/>
          <p:nvPr/>
        </p:nvSpPr>
        <p:spPr>
          <a:xfrm>
            <a:off x="471488" y="3271180"/>
            <a:ext cx="5465288" cy="1464503"/>
          </a:xfrm>
          <a:prstGeom prst="rect">
            <a:avLst/>
          </a:prstGeom>
        </p:spPr>
        <p:txBody>
          <a:bodyPr vert="horz" wrap="square" lIns="0" tIns="99060" rIns="0" bIns="0" rtlCol="0">
            <a:spAutoFit/>
          </a:bodyPr>
          <a:lstStyle/>
          <a:p>
            <a:pPr marL="266224" indent="-256699">
              <a:spcBef>
                <a:spcPts val="780"/>
              </a:spcBef>
              <a:buClr>
                <a:srgbClr val="90C225"/>
              </a:buClr>
              <a:buFont typeface="Wingdings 3"/>
              <a:buChar char=""/>
              <a:tabLst>
                <a:tab pos="266224" algn="l"/>
              </a:tabLst>
            </a:pPr>
            <a:r>
              <a:rPr sz="1600" dirty="0">
                <a:solidFill>
                  <a:srgbClr val="404040"/>
                </a:solidFill>
                <a:latin typeface="Trebuchet MS"/>
                <a:cs typeface="Trebuchet MS"/>
              </a:rPr>
              <a:t>Publish</a:t>
            </a:r>
            <a:r>
              <a:rPr sz="1600" spc="-15" dirty="0">
                <a:solidFill>
                  <a:srgbClr val="404040"/>
                </a:solidFill>
                <a:latin typeface="Trebuchet MS"/>
                <a:cs typeface="Trebuchet MS"/>
              </a:rPr>
              <a:t> </a:t>
            </a:r>
            <a:r>
              <a:rPr sz="1600" dirty="0">
                <a:solidFill>
                  <a:srgbClr val="404040"/>
                </a:solidFill>
                <a:latin typeface="Trebuchet MS"/>
                <a:cs typeface="Trebuchet MS"/>
              </a:rPr>
              <a:t>/</a:t>
            </a:r>
            <a:r>
              <a:rPr sz="1600" spc="-23" dirty="0">
                <a:solidFill>
                  <a:srgbClr val="404040"/>
                </a:solidFill>
                <a:latin typeface="Trebuchet MS"/>
                <a:cs typeface="Trebuchet MS"/>
              </a:rPr>
              <a:t> </a:t>
            </a:r>
            <a:r>
              <a:rPr sz="1600" dirty="0">
                <a:solidFill>
                  <a:srgbClr val="404040"/>
                </a:solidFill>
                <a:latin typeface="Trebuchet MS"/>
                <a:cs typeface="Trebuchet MS"/>
              </a:rPr>
              <a:t>Subscribe</a:t>
            </a:r>
            <a:r>
              <a:rPr sz="1600" spc="-15" dirty="0">
                <a:solidFill>
                  <a:srgbClr val="404040"/>
                </a:solidFill>
                <a:latin typeface="Trebuchet MS"/>
                <a:cs typeface="Trebuchet MS"/>
              </a:rPr>
              <a:t> </a:t>
            </a:r>
            <a:r>
              <a:rPr sz="1600" dirty="0">
                <a:solidFill>
                  <a:srgbClr val="404040"/>
                </a:solidFill>
                <a:latin typeface="Trebuchet MS"/>
                <a:cs typeface="Trebuchet MS"/>
              </a:rPr>
              <a:t>has</a:t>
            </a:r>
            <a:r>
              <a:rPr sz="1600" spc="-30" dirty="0">
                <a:solidFill>
                  <a:srgbClr val="404040"/>
                </a:solidFill>
                <a:latin typeface="Trebuchet MS"/>
                <a:cs typeface="Trebuchet MS"/>
              </a:rPr>
              <a:t> </a:t>
            </a:r>
            <a:r>
              <a:rPr sz="1600" dirty="0">
                <a:solidFill>
                  <a:srgbClr val="404040"/>
                </a:solidFill>
                <a:latin typeface="Trebuchet MS"/>
                <a:cs typeface="Trebuchet MS"/>
              </a:rPr>
              <a:t>three</a:t>
            </a:r>
            <a:r>
              <a:rPr sz="1600" spc="-23" dirty="0">
                <a:solidFill>
                  <a:srgbClr val="404040"/>
                </a:solidFill>
                <a:latin typeface="Trebuchet MS"/>
                <a:cs typeface="Trebuchet MS"/>
              </a:rPr>
              <a:t> </a:t>
            </a:r>
            <a:r>
              <a:rPr sz="1600" dirty="0">
                <a:solidFill>
                  <a:srgbClr val="404040"/>
                </a:solidFill>
                <a:latin typeface="Trebuchet MS"/>
                <a:cs typeface="Trebuchet MS"/>
              </a:rPr>
              <a:t>important</a:t>
            </a:r>
            <a:r>
              <a:rPr sz="1600" spc="-19" dirty="0">
                <a:solidFill>
                  <a:srgbClr val="404040"/>
                </a:solidFill>
                <a:latin typeface="Trebuchet MS"/>
                <a:cs typeface="Trebuchet MS"/>
              </a:rPr>
              <a:t> </a:t>
            </a:r>
            <a:r>
              <a:rPr sz="1600" spc="-8" dirty="0">
                <a:solidFill>
                  <a:srgbClr val="404040"/>
                </a:solidFill>
                <a:latin typeface="Trebuchet MS"/>
                <a:cs typeface="Trebuchet MS"/>
              </a:rPr>
              <a:t>characteristics:</a:t>
            </a:r>
            <a:endParaRPr sz="1600" dirty="0">
              <a:latin typeface="Trebuchet MS"/>
              <a:cs typeface="Trebuchet MS"/>
            </a:endParaRPr>
          </a:p>
          <a:p>
            <a:pPr marL="566261" lvl="1" indent="-213836">
              <a:spcBef>
                <a:spcPts val="614"/>
              </a:spcBef>
              <a:buClr>
                <a:srgbClr val="90C225"/>
              </a:buClr>
              <a:buAutoNum type="arabicPeriod"/>
              <a:tabLst>
                <a:tab pos="566261" algn="l"/>
              </a:tabLst>
            </a:pPr>
            <a:r>
              <a:rPr sz="1200" dirty="0">
                <a:solidFill>
                  <a:srgbClr val="404040"/>
                </a:solidFill>
                <a:latin typeface="Trebuchet MS"/>
                <a:cs typeface="Trebuchet MS"/>
              </a:rPr>
              <a:t>It</a:t>
            </a:r>
            <a:r>
              <a:rPr sz="1200" spc="-26" dirty="0">
                <a:solidFill>
                  <a:srgbClr val="404040"/>
                </a:solidFill>
                <a:latin typeface="Trebuchet MS"/>
                <a:cs typeface="Trebuchet MS"/>
              </a:rPr>
              <a:t> </a:t>
            </a:r>
            <a:r>
              <a:rPr sz="1200" dirty="0">
                <a:solidFill>
                  <a:srgbClr val="404040"/>
                </a:solidFill>
                <a:latin typeface="Trebuchet MS"/>
                <a:cs typeface="Trebuchet MS"/>
              </a:rPr>
              <a:t>decouples</a:t>
            </a:r>
            <a:r>
              <a:rPr sz="1200" spc="-38" dirty="0">
                <a:solidFill>
                  <a:srgbClr val="404040"/>
                </a:solidFill>
                <a:latin typeface="Trebuchet MS"/>
                <a:cs typeface="Trebuchet MS"/>
              </a:rPr>
              <a:t> </a:t>
            </a:r>
            <a:r>
              <a:rPr sz="1200" dirty="0">
                <a:solidFill>
                  <a:srgbClr val="404040"/>
                </a:solidFill>
                <a:latin typeface="Trebuchet MS"/>
                <a:cs typeface="Trebuchet MS"/>
              </a:rPr>
              <a:t>message</a:t>
            </a:r>
            <a:r>
              <a:rPr sz="1200" spc="-38" dirty="0">
                <a:solidFill>
                  <a:srgbClr val="404040"/>
                </a:solidFill>
                <a:latin typeface="Trebuchet MS"/>
                <a:cs typeface="Trebuchet MS"/>
              </a:rPr>
              <a:t> </a:t>
            </a:r>
            <a:r>
              <a:rPr sz="1200" dirty="0">
                <a:solidFill>
                  <a:srgbClr val="404040"/>
                </a:solidFill>
                <a:latin typeface="Trebuchet MS"/>
                <a:cs typeface="Trebuchet MS"/>
              </a:rPr>
              <a:t>senders</a:t>
            </a:r>
            <a:r>
              <a:rPr sz="1200" spc="-23" dirty="0">
                <a:solidFill>
                  <a:srgbClr val="404040"/>
                </a:solidFill>
                <a:latin typeface="Trebuchet MS"/>
                <a:cs typeface="Trebuchet MS"/>
              </a:rPr>
              <a:t> </a:t>
            </a:r>
            <a:r>
              <a:rPr sz="1200" dirty="0">
                <a:solidFill>
                  <a:srgbClr val="404040"/>
                </a:solidFill>
                <a:latin typeface="Trebuchet MS"/>
                <a:cs typeface="Trebuchet MS"/>
              </a:rPr>
              <a:t>and</a:t>
            </a:r>
            <a:r>
              <a:rPr sz="1200" spc="-30" dirty="0">
                <a:solidFill>
                  <a:srgbClr val="404040"/>
                </a:solidFill>
                <a:latin typeface="Trebuchet MS"/>
                <a:cs typeface="Trebuchet MS"/>
              </a:rPr>
              <a:t> </a:t>
            </a:r>
            <a:r>
              <a:rPr sz="1200" dirty="0">
                <a:solidFill>
                  <a:srgbClr val="404040"/>
                </a:solidFill>
                <a:latin typeface="Trebuchet MS"/>
                <a:cs typeface="Trebuchet MS"/>
              </a:rPr>
              <a:t>receivers,</a:t>
            </a:r>
            <a:r>
              <a:rPr sz="1200" spc="-41" dirty="0">
                <a:solidFill>
                  <a:srgbClr val="404040"/>
                </a:solidFill>
                <a:latin typeface="Trebuchet MS"/>
                <a:cs typeface="Trebuchet MS"/>
              </a:rPr>
              <a:t> </a:t>
            </a:r>
            <a:r>
              <a:rPr sz="1200" dirty="0">
                <a:solidFill>
                  <a:srgbClr val="404040"/>
                </a:solidFill>
                <a:latin typeface="Trebuchet MS"/>
                <a:cs typeface="Trebuchet MS"/>
              </a:rPr>
              <a:t>allowing</a:t>
            </a:r>
            <a:r>
              <a:rPr sz="1200" spc="-45" dirty="0">
                <a:solidFill>
                  <a:srgbClr val="404040"/>
                </a:solidFill>
                <a:latin typeface="Trebuchet MS"/>
                <a:cs typeface="Trebuchet MS"/>
              </a:rPr>
              <a:t> </a:t>
            </a:r>
            <a:r>
              <a:rPr sz="1200" dirty="0">
                <a:solidFill>
                  <a:srgbClr val="404040"/>
                </a:solidFill>
                <a:latin typeface="Trebuchet MS"/>
                <a:cs typeface="Trebuchet MS"/>
              </a:rPr>
              <a:t>for</a:t>
            </a:r>
            <a:r>
              <a:rPr sz="1200" spc="-34" dirty="0">
                <a:solidFill>
                  <a:srgbClr val="404040"/>
                </a:solidFill>
                <a:latin typeface="Trebuchet MS"/>
                <a:cs typeface="Trebuchet MS"/>
              </a:rPr>
              <a:t> </a:t>
            </a:r>
            <a:r>
              <a:rPr sz="1200" dirty="0">
                <a:solidFill>
                  <a:srgbClr val="404040"/>
                </a:solidFill>
                <a:latin typeface="Trebuchet MS"/>
                <a:cs typeface="Trebuchet MS"/>
              </a:rPr>
              <a:t>more</a:t>
            </a:r>
            <a:r>
              <a:rPr sz="1200" spc="-30" dirty="0">
                <a:solidFill>
                  <a:srgbClr val="404040"/>
                </a:solidFill>
                <a:latin typeface="Trebuchet MS"/>
                <a:cs typeface="Trebuchet MS"/>
              </a:rPr>
              <a:t> </a:t>
            </a:r>
            <a:r>
              <a:rPr sz="1200" dirty="0">
                <a:solidFill>
                  <a:srgbClr val="404040"/>
                </a:solidFill>
                <a:latin typeface="Trebuchet MS"/>
                <a:cs typeface="Trebuchet MS"/>
              </a:rPr>
              <a:t>flexible</a:t>
            </a:r>
            <a:r>
              <a:rPr sz="1200" spc="-56" dirty="0">
                <a:solidFill>
                  <a:srgbClr val="404040"/>
                </a:solidFill>
                <a:latin typeface="Trebuchet MS"/>
                <a:cs typeface="Trebuchet MS"/>
              </a:rPr>
              <a:t> </a:t>
            </a:r>
            <a:r>
              <a:rPr sz="1200" spc="-8" dirty="0">
                <a:solidFill>
                  <a:srgbClr val="404040"/>
                </a:solidFill>
                <a:latin typeface="Trebuchet MS"/>
                <a:cs typeface="Trebuchet MS"/>
              </a:rPr>
              <a:t>applications</a:t>
            </a:r>
            <a:endParaRPr sz="1200" dirty="0">
              <a:latin typeface="Trebuchet MS"/>
              <a:cs typeface="Trebuchet MS"/>
            </a:endParaRPr>
          </a:p>
          <a:p>
            <a:pPr marL="566261" lvl="1" indent="-213836">
              <a:spcBef>
                <a:spcPts val="614"/>
              </a:spcBef>
              <a:buClr>
                <a:srgbClr val="90C225"/>
              </a:buClr>
              <a:buAutoNum type="arabicPeriod"/>
              <a:tabLst>
                <a:tab pos="566261" algn="l"/>
              </a:tabLst>
            </a:pPr>
            <a:r>
              <a:rPr sz="1200" dirty="0">
                <a:solidFill>
                  <a:srgbClr val="404040"/>
                </a:solidFill>
                <a:latin typeface="Trebuchet MS"/>
                <a:cs typeface="Trebuchet MS"/>
              </a:rPr>
              <a:t>It</a:t>
            </a:r>
            <a:r>
              <a:rPr sz="1200" spc="-23" dirty="0">
                <a:solidFill>
                  <a:srgbClr val="404040"/>
                </a:solidFill>
                <a:latin typeface="Trebuchet MS"/>
                <a:cs typeface="Trebuchet MS"/>
              </a:rPr>
              <a:t> </a:t>
            </a:r>
            <a:r>
              <a:rPr sz="1200" dirty="0">
                <a:solidFill>
                  <a:srgbClr val="404040"/>
                </a:solidFill>
                <a:latin typeface="Trebuchet MS"/>
                <a:cs typeface="Trebuchet MS"/>
              </a:rPr>
              <a:t>can</a:t>
            </a:r>
            <a:r>
              <a:rPr sz="1200" spc="-26" dirty="0">
                <a:solidFill>
                  <a:srgbClr val="404040"/>
                </a:solidFill>
                <a:latin typeface="Trebuchet MS"/>
                <a:cs typeface="Trebuchet MS"/>
              </a:rPr>
              <a:t> </a:t>
            </a:r>
            <a:r>
              <a:rPr sz="1200" dirty="0">
                <a:solidFill>
                  <a:srgbClr val="404040"/>
                </a:solidFill>
                <a:latin typeface="Trebuchet MS"/>
                <a:cs typeface="Trebuchet MS"/>
              </a:rPr>
              <a:t>take</a:t>
            </a:r>
            <a:r>
              <a:rPr sz="1200" spc="-23" dirty="0">
                <a:solidFill>
                  <a:srgbClr val="404040"/>
                </a:solidFill>
                <a:latin typeface="Trebuchet MS"/>
                <a:cs typeface="Trebuchet MS"/>
              </a:rPr>
              <a:t> </a:t>
            </a:r>
            <a:r>
              <a:rPr sz="1200" dirty="0">
                <a:solidFill>
                  <a:srgbClr val="404040"/>
                </a:solidFill>
                <a:latin typeface="Trebuchet MS"/>
                <a:cs typeface="Trebuchet MS"/>
              </a:rPr>
              <a:t>a</a:t>
            </a:r>
            <a:r>
              <a:rPr sz="1200" spc="-23" dirty="0">
                <a:solidFill>
                  <a:srgbClr val="404040"/>
                </a:solidFill>
                <a:latin typeface="Trebuchet MS"/>
                <a:cs typeface="Trebuchet MS"/>
              </a:rPr>
              <a:t> </a:t>
            </a:r>
            <a:r>
              <a:rPr sz="1200" dirty="0">
                <a:solidFill>
                  <a:srgbClr val="404040"/>
                </a:solidFill>
                <a:latin typeface="Trebuchet MS"/>
                <a:cs typeface="Trebuchet MS"/>
              </a:rPr>
              <a:t>single</a:t>
            </a:r>
            <a:r>
              <a:rPr sz="1200" spc="-38" dirty="0">
                <a:solidFill>
                  <a:srgbClr val="404040"/>
                </a:solidFill>
                <a:latin typeface="Trebuchet MS"/>
                <a:cs typeface="Trebuchet MS"/>
              </a:rPr>
              <a:t> </a:t>
            </a:r>
            <a:r>
              <a:rPr sz="1200" dirty="0">
                <a:solidFill>
                  <a:srgbClr val="404040"/>
                </a:solidFill>
                <a:latin typeface="Trebuchet MS"/>
                <a:cs typeface="Trebuchet MS"/>
              </a:rPr>
              <a:t>message</a:t>
            </a:r>
            <a:r>
              <a:rPr sz="1200" spc="-34" dirty="0">
                <a:solidFill>
                  <a:srgbClr val="404040"/>
                </a:solidFill>
                <a:latin typeface="Trebuchet MS"/>
                <a:cs typeface="Trebuchet MS"/>
              </a:rPr>
              <a:t> </a:t>
            </a:r>
            <a:r>
              <a:rPr sz="1200" dirty="0">
                <a:solidFill>
                  <a:srgbClr val="404040"/>
                </a:solidFill>
                <a:latin typeface="Trebuchet MS"/>
                <a:cs typeface="Trebuchet MS"/>
              </a:rPr>
              <a:t>and</a:t>
            </a:r>
            <a:r>
              <a:rPr sz="1200" spc="-19" dirty="0">
                <a:solidFill>
                  <a:srgbClr val="404040"/>
                </a:solidFill>
                <a:latin typeface="Trebuchet MS"/>
                <a:cs typeface="Trebuchet MS"/>
              </a:rPr>
              <a:t> </a:t>
            </a:r>
            <a:r>
              <a:rPr sz="1200" dirty="0">
                <a:solidFill>
                  <a:srgbClr val="404040"/>
                </a:solidFill>
                <a:latin typeface="Trebuchet MS"/>
                <a:cs typeface="Trebuchet MS"/>
              </a:rPr>
              <a:t>distribute</a:t>
            </a:r>
            <a:r>
              <a:rPr sz="1200" spc="-34" dirty="0">
                <a:solidFill>
                  <a:srgbClr val="404040"/>
                </a:solidFill>
                <a:latin typeface="Trebuchet MS"/>
                <a:cs typeface="Trebuchet MS"/>
              </a:rPr>
              <a:t> </a:t>
            </a:r>
            <a:r>
              <a:rPr sz="1200" dirty="0">
                <a:solidFill>
                  <a:srgbClr val="404040"/>
                </a:solidFill>
                <a:latin typeface="Trebuchet MS"/>
                <a:cs typeface="Trebuchet MS"/>
              </a:rPr>
              <a:t>it</a:t>
            </a:r>
            <a:r>
              <a:rPr sz="1200" spc="-19" dirty="0">
                <a:solidFill>
                  <a:srgbClr val="404040"/>
                </a:solidFill>
                <a:latin typeface="Trebuchet MS"/>
                <a:cs typeface="Trebuchet MS"/>
              </a:rPr>
              <a:t> </a:t>
            </a:r>
            <a:r>
              <a:rPr sz="1200" dirty="0">
                <a:solidFill>
                  <a:srgbClr val="404040"/>
                </a:solidFill>
                <a:latin typeface="Trebuchet MS"/>
                <a:cs typeface="Trebuchet MS"/>
              </a:rPr>
              <a:t>to</a:t>
            </a:r>
            <a:r>
              <a:rPr sz="1200" spc="-19" dirty="0">
                <a:solidFill>
                  <a:srgbClr val="404040"/>
                </a:solidFill>
                <a:latin typeface="Trebuchet MS"/>
                <a:cs typeface="Trebuchet MS"/>
              </a:rPr>
              <a:t> </a:t>
            </a:r>
            <a:r>
              <a:rPr sz="1200" dirty="0">
                <a:solidFill>
                  <a:srgbClr val="404040"/>
                </a:solidFill>
                <a:latin typeface="Trebuchet MS"/>
                <a:cs typeface="Trebuchet MS"/>
              </a:rPr>
              <a:t>many</a:t>
            </a:r>
            <a:r>
              <a:rPr sz="1200" spc="-26" dirty="0">
                <a:solidFill>
                  <a:srgbClr val="404040"/>
                </a:solidFill>
                <a:latin typeface="Trebuchet MS"/>
                <a:cs typeface="Trebuchet MS"/>
              </a:rPr>
              <a:t> </a:t>
            </a:r>
            <a:r>
              <a:rPr sz="1200" spc="-8" dirty="0">
                <a:solidFill>
                  <a:srgbClr val="404040"/>
                </a:solidFill>
                <a:latin typeface="Trebuchet MS"/>
                <a:cs typeface="Trebuchet MS"/>
              </a:rPr>
              <a:t>consumers</a:t>
            </a:r>
            <a:endParaRPr sz="1200" dirty="0">
              <a:latin typeface="Trebuchet MS"/>
              <a:cs typeface="Trebuchet MS"/>
            </a:endParaRPr>
          </a:p>
          <a:p>
            <a:pPr marL="565785" marR="3810" lvl="1" indent="-213836">
              <a:lnSpc>
                <a:spcPts val="1215"/>
              </a:lnSpc>
              <a:spcBef>
                <a:spcPts val="764"/>
              </a:spcBef>
              <a:buClr>
                <a:srgbClr val="90C225"/>
              </a:buClr>
              <a:buAutoNum type="arabicPeriod"/>
              <a:tabLst>
                <a:tab pos="567214" algn="l"/>
              </a:tabLst>
            </a:pPr>
            <a:r>
              <a:rPr sz="1200" dirty="0">
                <a:solidFill>
                  <a:srgbClr val="404040"/>
                </a:solidFill>
                <a:latin typeface="Trebuchet MS"/>
                <a:cs typeface="Trebuchet MS"/>
              </a:rPr>
              <a:t>This</a:t>
            </a:r>
            <a:r>
              <a:rPr sz="1200" spc="-15" dirty="0">
                <a:solidFill>
                  <a:srgbClr val="404040"/>
                </a:solidFill>
                <a:latin typeface="Trebuchet MS"/>
                <a:cs typeface="Trebuchet MS"/>
              </a:rPr>
              <a:t> </a:t>
            </a:r>
            <a:r>
              <a:rPr sz="1200" dirty="0">
                <a:solidFill>
                  <a:srgbClr val="404040"/>
                </a:solidFill>
                <a:latin typeface="Trebuchet MS"/>
                <a:cs typeface="Trebuchet MS"/>
              </a:rPr>
              <a:t>collection</a:t>
            </a:r>
            <a:r>
              <a:rPr sz="1200" spc="-49" dirty="0">
                <a:solidFill>
                  <a:srgbClr val="404040"/>
                </a:solidFill>
                <a:latin typeface="Trebuchet MS"/>
                <a:cs typeface="Trebuchet MS"/>
              </a:rPr>
              <a:t> </a:t>
            </a:r>
            <a:r>
              <a:rPr sz="1200" dirty="0">
                <a:solidFill>
                  <a:srgbClr val="404040"/>
                </a:solidFill>
                <a:latin typeface="Trebuchet MS"/>
                <a:cs typeface="Trebuchet MS"/>
              </a:rPr>
              <a:t>of</a:t>
            </a:r>
            <a:r>
              <a:rPr sz="1200" spc="-34" dirty="0">
                <a:solidFill>
                  <a:srgbClr val="404040"/>
                </a:solidFill>
                <a:latin typeface="Trebuchet MS"/>
                <a:cs typeface="Trebuchet MS"/>
              </a:rPr>
              <a:t> </a:t>
            </a:r>
            <a:r>
              <a:rPr sz="1200" dirty="0">
                <a:solidFill>
                  <a:srgbClr val="404040"/>
                </a:solidFill>
                <a:latin typeface="Trebuchet MS"/>
                <a:cs typeface="Trebuchet MS"/>
              </a:rPr>
              <a:t>consumers</a:t>
            </a:r>
            <a:r>
              <a:rPr sz="1200" spc="-15" dirty="0">
                <a:solidFill>
                  <a:srgbClr val="404040"/>
                </a:solidFill>
                <a:latin typeface="Trebuchet MS"/>
                <a:cs typeface="Trebuchet MS"/>
              </a:rPr>
              <a:t> </a:t>
            </a:r>
            <a:r>
              <a:rPr sz="1200" dirty="0">
                <a:solidFill>
                  <a:srgbClr val="404040"/>
                </a:solidFill>
                <a:latin typeface="Trebuchet MS"/>
                <a:cs typeface="Trebuchet MS"/>
              </a:rPr>
              <a:t>can</a:t>
            </a:r>
            <a:r>
              <a:rPr sz="1200" spc="-26" dirty="0">
                <a:solidFill>
                  <a:srgbClr val="404040"/>
                </a:solidFill>
                <a:latin typeface="Trebuchet MS"/>
                <a:cs typeface="Trebuchet MS"/>
              </a:rPr>
              <a:t> </a:t>
            </a:r>
            <a:r>
              <a:rPr sz="1200" dirty="0">
                <a:solidFill>
                  <a:srgbClr val="404040"/>
                </a:solidFill>
                <a:latin typeface="Trebuchet MS"/>
                <a:cs typeface="Trebuchet MS"/>
              </a:rPr>
              <a:t>change</a:t>
            </a:r>
            <a:r>
              <a:rPr sz="1200" spc="-26" dirty="0">
                <a:solidFill>
                  <a:srgbClr val="404040"/>
                </a:solidFill>
                <a:latin typeface="Trebuchet MS"/>
                <a:cs typeface="Trebuchet MS"/>
              </a:rPr>
              <a:t> </a:t>
            </a:r>
            <a:r>
              <a:rPr sz="1200" dirty="0">
                <a:solidFill>
                  <a:srgbClr val="404040"/>
                </a:solidFill>
                <a:latin typeface="Trebuchet MS"/>
                <a:cs typeface="Trebuchet MS"/>
              </a:rPr>
              <a:t>over</a:t>
            </a:r>
            <a:r>
              <a:rPr sz="1200" spc="-23" dirty="0">
                <a:solidFill>
                  <a:srgbClr val="404040"/>
                </a:solidFill>
                <a:latin typeface="Trebuchet MS"/>
                <a:cs typeface="Trebuchet MS"/>
              </a:rPr>
              <a:t> </a:t>
            </a:r>
            <a:r>
              <a:rPr sz="1200" dirty="0">
                <a:solidFill>
                  <a:srgbClr val="404040"/>
                </a:solidFill>
                <a:latin typeface="Trebuchet MS"/>
                <a:cs typeface="Trebuchet MS"/>
              </a:rPr>
              <a:t>time,</a:t>
            </a:r>
            <a:r>
              <a:rPr sz="1200" spc="-26" dirty="0">
                <a:solidFill>
                  <a:srgbClr val="404040"/>
                </a:solidFill>
                <a:latin typeface="Trebuchet MS"/>
                <a:cs typeface="Trebuchet MS"/>
              </a:rPr>
              <a:t> </a:t>
            </a:r>
            <a:r>
              <a:rPr sz="1200" dirty="0">
                <a:solidFill>
                  <a:srgbClr val="404040"/>
                </a:solidFill>
                <a:latin typeface="Trebuchet MS"/>
                <a:cs typeface="Trebuchet MS"/>
              </a:rPr>
              <a:t>and</a:t>
            </a:r>
            <a:r>
              <a:rPr sz="1200" spc="-30" dirty="0">
                <a:solidFill>
                  <a:srgbClr val="404040"/>
                </a:solidFill>
                <a:latin typeface="Trebuchet MS"/>
                <a:cs typeface="Trebuchet MS"/>
              </a:rPr>
              <a:t> </a:t>
            </a:r>
            <a:r>
              <a:rPr sz="1200" dirty="0">
                <a:solidFill>
                  <a:srgbClr val="404040"/>
                </a:solidFill>
                <a:latin typeface="Trebuchet MS"/>
                <a:cs typeface="Trebuchet MS"/>
              </a:rPr>
              <a:t>vary</a:t>
            </a:r>
            <a:r>
              <a:rPr sz="1200" spc="-23" dirty="0">
                <a:solidFill>
                  <a:srgbClr val="404040"/>
                </a:solidFill>
                <a:latin typeface="Trebuchet MS"/>
                <a:cs typeface="Trebuchet MS"/>
              </a:rPr>
              <a:t> </a:t>
            </a:r>
            <a:r>
              <a:rPr sz="1200" dirty="0">
                <a:solidFill>
                  <a:srgbClr val="404040"/>
                </a:solidFill>
                <a:latin typeface="Trebuchet MS"/>
                <a:cs typeface="Trebuchet MS"/>
              </a:rPr>
              <a:t>based</a:t>
            </a:r>
            <a:r>
              <a:rPr sz="1200" spc="-26" dirty="0">
                <a:solidFill>
                  <a:srgbClr val="404040"/>
                </a:solidFill>
                <a:latin typeface="Trebuchet MS"/>
                <a:cs typeface="Trebuchet MS"/>
              </a:rPr>
              <a:t> </a:t>
            </a:r>
            <a:r>
              <a:rPr sz="1200" dirty="0">
                <a:solidFill>
                  <a:srgbClr val="404040"/>
                </a:solidFill>
                <a:latin typeface="Trebuchet MS"/>
                <a:cs typeface="Trebuchet MS"/>
              </a:rPr>
              <a:t>on</a:t>
            </a:r>
            <a:r>
              <a:rPr sz="1200" spc="-26" dirty="0">
                <a:solidFill>
                  <a:srgbClr val="404040"/>
                </a:solidFill>
                <a:latin typeface="Trebuchet MS"/>
                <a:cs typeface="Trebuchet MS"/>
              </a:rPr>
              <a:t> </a:t>
            </a:r>
            <a:r>
              <a:rPr sz="1200" dirty="0">
                <a:solidFill>
                  <a:srgbClr val="404040"/>
                </a:solidFill>
                <a:latin typeface="Trebuchet MS"/>
                <a:cs typeface="Trebuchet MS"/>
              </a:rPr>
              <a:t>the</a:t>
            </a:r>
            <a:r>
              <a:rPr sz="1200" spc="-30" dirty="0">
                <a:solidFill>
                  <a:srgbClr val="404040"/>
                </a:solidFill>
                <a:latin typeface="Trebuchet MS"/>
                <a:cs typeface="Trebuchet MS"/>
              </a:rPr>
              <a:t> </a:t>
            </a:r>
            <a:r>
              <a:rPr sz="1200" dirty="0">
                <a:solidFill>
                  <a:srgbClr val="404040"/>
                </a:solidFill>
                <a:latin typeface="Trebuchet MS"/>
                <a:cs typeface="Trebuchet MS"/>
              </a:rPr>
              <a:t>nature</a:t>
            </a:r>
            <a:r>
              <a:rPr sz="1200" spc="-19" dirty="0">
                <a:solidFill>
                  <a:srgbClr val="404040"/>
                </a:solidFill>
                <a:latin typeface="Trebuchet MS"/>
                <a:cs typeface="Trebuchet MS"/>
              </a:rPr>
              <a:t> </a:t>
            </a:r>
            <a:r>
              <a:rPr sz="1200" dirty="0">
                <a:solidFill>
                  <a:srgbClr val="404040"/>
                </a:solidFill>
                <a:latin typeface="Trebuchet MS"/>
                <a:cs typeface="Trebuchet MS"/>
              </a:rPr>
              <a:t>of</a:t>
            </a:r>
            <a:r>
              <a:rPr sz="1200" spc="-34" dirty="0">
                <a:solidFill>
                  <a:srgbClr val="404040"/>
                </a:solidFill>
                <a:latin typeface="Trebuchet MS"/>
                <a:cs typeface="Trebuchet MS"/>
              </a:rPr>
              <a:t> </a:t>
            </a:r>
            <a:r>
              <a:rPr sz="1200" spc="-19" dirty="0">
                <a:solidFill>
                  <a:srgbClr val="404040"/>
                </a:solidFill>
                <a:latin typeface="Trebuchet MS"/>
                <a:cs typeface="Trebuchet MS"/>
              </a:rPr>
              <a:t>the 	</a:t>
            </a:r>
            <a:r>
              <a:rPr sz="1200" spc="-8" dirty="0">
                <a:solidFill>
                  <a:srgbClr val="404040"/>
                </a:solidFill>
                <a:latin typeface="Trebuchet MS"/>
                <a:cs typeface="Trebuchet MS"/>
              </a:rPr>
              <a:t>message.</a:t>
            </a:r>
            <a:endParaRPr sz="1200" dirty="0">
              <a:latin typeface="Trebuchet MS"/>
              <a:cs typeface="Trebuchet MS"/>
            </a:endParaRPr>
          </a:p>
        </p:txBody>
      </p:sp>
      <p:sp>
        <p:nvSpPr>
          <p:cNvPr id="6" name="object 6"/>
          <p:cNvSpPr/>
          <p:nvPr/>
        </p:nvSpPr>
        <p:spPr>
          <a:xfrm>
            <a:off x="6640877" y="2378120"/>
            <a:ext cx="659606" cy="647224"/>
          </a:xfrm>
          <a:custGeom>
            <a:avLst/>
            <a:gdLst/>
            <a:ahLst/>
            <a:cxnLst/>
            <a:rect l="l" t="t" r="r" b="b"/>
            <a:pathLst>
              <a:path w="879475" h="862964">
                <a:moveTo>
                  <a:pt x="0" y="431291"/>
                </a:moveTo>
                <a:lnTo>
                  <a:pt x="2579" y="384288"/>
                </a:lnTo>
                <a:lnTo>
                  <a:pt x="10141" y="338752"/>
                </a:lnTo>
                <a:lnTo>
                  <a:pt x="22414" y="294948"/>
                </a:lnTo>
                <a:lnTo>
                  <a:pt x="39133" y="253138"/>
                </a:lnTo>
                <a:lnTo>
                  <a:pt x="60028" y="213585"/>
                </a:lnTo>
                <a:lnTo>
                  <a:pt x="84831" y="176552"/>
                </a:lnTo>
                <a:lnTo>
                  <a:pt x="113275" y="142301"/>
                </a:lnTo>
                <a:lnTo>
                  <a:pt x="145090" y="111095"/>
                </a:lnTo>
                <a:lnTo>
                  <a:pt x="180008" y="83198"/>
                </a:lnTo>
                <a:lnTo>
                  <a:pt x="217762" y="58871"/>
                </a:lnTo>
                <a:lnTo>
                  <a:pt x="258083" y="38378"/>
                </a:lnTo>
                <a:lnTo>
                  <a:pt x="300703" y="21982"/>
                </a:lnTo>
                <a:lnTo>
                  <a:pt x="345353" y="9945"/>
                </a:lnTo>
                <a:lnTo>
                  <a:pt x="391766" y="2530"/>
                </a:lnTo>
                <a:lnTo>
                  <a:pt x="439674" y="0"/>
                </a:lnTo>
                <a:lnTo>
                  <a:pt x="487581" y="2530"/>
                </a:lnTo>
                <a:lnTo>
                  <a:pt x="533994" y="9945"/>
                </a:lnTo>
                <a:lnTo>
                  <a:pt x="578644" y="21982"/>
                </a:lnTo>
                <a:lnTo>
                  <a:pt x="621264" y="38378"/>
                </a:lnTo>
                <a:lnTo>
                  <a:pt x="661585" y="58871"/>
                </a:lnTo>
                <a:lnTo>
                  <a:pt x="699339" y="83198"/>
                </a:lnTo>
                <a:lnTo>
                  <a:pt x="734257" y="111095"/>
                </a:lnTo>
                <a:lnTo>
                  <a:pt x="766072" y="142301"/>
                </a:lnTo>
                <a:lnTo>
                  <a:pt x="794516" y="176552"/>
                </a:lnTo>
                <a:lnTo>
                  <a:pt x="819319" y="213585"/>
                </a:lnTo>
                <a:lnTo>
                  <a:pt x="840214" y="253138"/>
                </a:lnTo>
                <a:lnTo>
                  <a:pt x="856933" y="294948"/>
                </a:lnTo>
                <a:lnTo>
                  <a:pt x="869206" y="338752"/>
                </a:lnTo>
                <a:lnTo>
                  <a:pt x="876768" y="384288"/>
                </a:lnTo>
                <a:lnTo>
                  <a:pt x="879348" y="431291"/>
                </a:lnTo>
                <a:lnTo>
                  <a:pt x="876768" y="478295"/>
                </a:lnTo>
                <a:lnTo>
                  <a:pt x="869206" y="523831"/>
                </a:lnTo>
                <a:lnTo>
                  <a:pt x="856933" y="567635"/>
                </a:lnTo>
                <a:lnTo>
                  <a:pt x="840214" y="609445"/>
                </a:lnTo>
                <a:lnTo>
                  <a:pt x="819319" y="648998"/>
                </a:lnTo>
                <a:lnTo>
                  <a:pt x="794516" y="686031"/>
                </a:lnTo>
                <a:lnTo>
                  <a:pt x="766072" y="720282"/>
                </a:lnTo>
                <a:lnTo>
                  <a:pt x="734257" y="751488"/>
                </a:lnTo>
                <a:lnTo>
                  <a:pt x="699339" y="779385"/>
                </a:lnTo>
                <a:lnTo>
                  <a:pt x="661585" y="803712"/>
                </a:lnTo>
                <a:lnTo>
                  <a:pt x="621264" y="824205"/>
                </a:lnTo>
                <a:lnTo>
                  <a:pt x="578644" y="840601"/>
                </a:lnTo>
                <a:lnTo>
                  <a:pt x="533994" y="852638"/>
                </a:lnTo>
                <a:lnTo>
                  <a:pt x="487581" y="860053"/>
                </a:lnTo>
                <a:lnTo>
                  <a:pt x="439674" y="862583"/>
                </a:lnTo>
                <a:lnTo>
                  <a:pt x="391766" y="860053"/>
                </a:lnTo>
                <a:lnTo>
                  <a:pt x="345353" y="852638"/>
                </a:lnTo>
                <a:lnTo>
                  <a:pt x="300703" y="840601"/>
                </a:lnTo>
                <a:lnTo>
                  <a:pt x="258083" y="824205"/>
                </a:lnTo>
                <a:lnTo>
                  <a:pt x="217762" y="803712"/>
                </a:lnTo>
                <a:lnTo>
                  <a:pt x="180008" y="779385"/>
                </a:lnTo>
                <a:lnTo>
                  <a:pt x="145090" y="751488"/>
                </a:lnTo>
                <a:lnTo>
                  <a:pt x="113275" y="720282"/>
                </a:lnTo>
                <a:lnTo>
                  <a:pt x="84831" y="686031"/>
                </a:lnTo>
                <a:lnTo>
                  <a:pt x="60028" y="648998"/>
                </a:lnTo>
                <a:lnTo>
                  <a:pt x="39133" y="609445"/>
                </a:lnTo>
                <a:lnTo>
                  <a:pt x="22414" y="567635"/>
                </a:lnTo>
                <a:lnTo>
                  <a:pt x="10141" y="523831"/>
                </a:lnTo>
                <a:lnTo>
                  <a:pt x="2579" y="478295"/>
                </a:lnTo>
                <a:lnTo>
                  <a:pt x="0" y="431291"/>
                </a:lnTo>
                <a:close/>
              </a:path>
            </a:pathLst>
          </a:custGeom>
          <a:ln w="38100">
            <a:solidFill>
              <a:srgbClr val="E76617"/>
            </a:solidFill>
          </a:ln>
        </p:spPr>
        <p:txBody>
          <a:bodyPr wrap="square" lIns="0" tIns="0" rIns="0" bIns="0" rtlCol="0"/>
          <a:lstStyle/>
          <a:p>
            <a:endParaRPr sz="1350"/>
          </a:p>
        </p:txBody>
      </p:sp>
      <p:sp>
        <p:nvSpPr>
          <p:cNvPr id="7" name="object 7"/>
          <p:cNvSpPr txBox="1"/>
          <p:nvPr/>
        </p:nvSpPr>
        <p:spPr>
          <a:xfrm>
            <a:off x="6277704" y="2849613"/>
            <a:ext cx="505301" cy="217367"/>
          </a:xfrm>
          <a:prstGeom prst="rect">
            <a:avLst/>
          </a:prstGeom>
        </p:spPr>
        <p:txBody>
          <a:bodyPr vert="horz" wrap="square" lIns="0" tIns="9525" rIns="0" bIns="0" rtlCol="0">
            <a:spAutoFit/>
          </a:bodyPr>
          <a:lstStyle/>
          <a:p>
            <a:pPr marL="9525">
              <a:spcBef>
                <a:spcPts val="75"/>
              </a:spcBef>
            </a:pPr>
            <a:r>
              <a:rPr sz="1350" spc="-8" dirty="0">
                <a:solidFill>
                  <a:srgbClr val="AC4D12"/>
                </a:solidFill>
                <a:latin typeface="Trebuchet MS"/>
                <a:cs typeface="Trebuchet MS"/>
              </a:rPr>
              <a:t>Server</a:t>
            </a:r>
            <a:endParaRPr sz="1350" dirty="0">
              <a:latin typeface="Trebuchet MS"/>
              <a:cs typeface="Trebuchet MS"/>
            </a:endParaRPr>
          </a:p>
        </p:txBody>
      </p:sp>
    </p:spTree>
    <p:extLst>
      <p:ext uri="{BB962C8B-B14F-4D97-AF65-F5344CB8AC3E}">
        <p14:creationId xmlns:p14="http://schemas.microsoft.com/office/powerpoint/2010/main" val="2910025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MQTT</a:t>
            </a:r>
            <a:r>
              <a:rPr spc="-146" dirty="0"/>
              <a:t> </a:t>
            </a:r>
            <a:r>
              <a:rPr spc="-45" dirty="0"/>
              <a:t>Topic</a:t>
            </a:r>
            <a:r>
              <a:rPr spc="-53" dirty="0"/>
              <a:t> </a:t>
            </a:r>
            <a:r>
              <a:rPr dirty="0"/>
              <a:t>and</a:t>
            </a:r>
            <a:r>
              <a:rPr spc="-56" dirty="0"/>
              <a:t> </a:t>
            </a:r>
            <a:r>
              <a:rPr spc="-8" dirty="0"/>
              <a:t>Wildcards</a:t>
            </a:r>
          </a:p>
        </p:txBody>
      </p:sp>
      <p:grpSp>
        <p:nvGrpSpPr>
          <p:cNvPr id="3" name="object 3"/>
          <p:cNvGrpSpPr/>
          <p:nvPr/>
        </p:nvGrpSpPr>
        <p:grpSpPr>
          <a:xfrm>
            <a:off x="1288161" y="872108"/>
            <a:ext cx="5650230" cy="4271486"/>
            <a:chOff x="1717548" y="1162810"/>
            <a:chExt cx="7533640" cy="5695315"/>
          </a:xfrm>
        </p:grpSpPr>
        <p:pic>
          <p:nvPicPr>
            <p:cNvPr id="4" name="object 4"/>
            <p:cNvPicPr/>
            <p:nvPr/>
          </p:nvPicPr>
          <p:blipFill>
            <a:blip r:embed="rId2" cstate="print"/>
            <a:stretch>
              <a:fillRect/>
            </a:stretch>
          </p:blipFill>
          <p:spPr>
            <a:xfrm>
              <a:off x="1717548" y="1162810"/>
              <a:ext cx="7533132" cy="5695189"/>
            </a:xfrm>
            <a:prstGeom prst="rect">
              <a:avLst/>
            </a:prstGeom>
          </p:spPr>
        </p:pic>
        <p:pic>
          <p:nvPicPr>
            <p:cNvPr id="5" name="object 5"/>
            <p:cNvPicPr/>
            <p:nvPr/>
          </p:nvPicPr>
          <p:blipFill>
            <a:blip r:embed="rId3" cstate="print"/>
            <a:stretch>
              <a:fillRect/>
            </a:stretch>
          </p:blipFill>
          <p:spPr>
            <a:xfrm>
              <a:off x="1912620" y="1357883"/>
              <a:ext cx="6944868" cy="5213604"/>
            </a:xfrm>
            <a:prstGeom prst="rect">
              <a:avLst/>
            </a:prstGeom>
          </p:spPr>
        </p:pic>
      </p:grpSp>
    </p:spTree>
    <p:extLst>
      <p:ext uri="{BB962C8B-B14F-4D97-AF65-F5344CB8AC3E}">
        <p14:creationId xmlns:p14="http://schemas.microsoft.com/office/powerpoint/2010/main" val="14308996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MQTT</a:t>
            </a:r>
            <a:r>
              <a:rPr spc="-150" dirty="0"/>
              <a:t> </a:t>
            </a:r>
            <a:r>
              <a:rPr spc="-45" dirty="0"/>
              <a:t>Topic</a:t>
            </a:r>
            <a:r>
              <a:rPr spc="-53" dirty="0"/>
              <a:t> </a:t>
            </a:r>
            <a:r>
              <a:rPr dirty="0"/>
              <a:t>:</a:t>
            </a:r>
            <a:r>
              <a:rPr spc="-45" dirty="0"/>
              <a:t> </a:t>
            </a:r>
            <a:r>
              <a:rPr spc="-8" dirty="0"/>
              <a:t>Details</a:t>
            </a:r>
          </a:p>
        </p:txBody>
      </p:sp>
      <p:sp>
        <p:nvSpPr>
          <p:cNvPr id="3" name="object 3"/>
          <p:cNvSpPr txBox="1"/>
          <p:nvPr/>
        </p:nvSpPr>
        <p:spPr>
          <a:xfrm>
            <a:off x="567233" y="973417"/>
            <a:ext cx="6146482" cy="3915014"/>
          </a:xfrm>
          <a:prstGeom prst="rect">
            <a:avLst/>
          </a:prstGeom>
        </p:spPr>
        <p:txBody>
          <a:bodyPr vert="horz" wrap="square" lIns="0" tIns="10001" rIns="0" bIns="0" rtlCol="0">
            <a:spAutoFit/>
          </a:bodyPr>
          <a:lstStyle/>
          <a:p>
            <a:pPr marL="266224" indent="-256699">
              <a:spcBef>
                <a:spcPts val="79"/>
              </a:spcBef>
              <a:buClr>
                <a:srgbClr val="90C225"/>
              </a:buClr>
              <a:buSzPct val="55000"/>
              <a:buFont typeface="Times New Roman"/>
              <a:buChar char="■"/>
              <a:tabLst>
                <a:tab pos="266224" algn="l"/>
              </a:tabLst>
            </a:pPr>
            <a:r>
              <a:rPr sz="1500" dirty="0">
                <a:solidFill>
                  <a:srgbClr val="404040"/>
                </a:solidFill>
                <a:latin typeface="Trebuchet MS"/>
                <a:cs typeface="Trebuchet MS"/>
              </a:rPr>
              <a:t>A</a:t>
            </a:r>
            <a:r>
              <a:rPr sz="1500" spc="-101" dirty="0">
                <a:solidFill>
                  <a:srgbClr val="404040"/>
                </a:solidFill>
                <a:latin typeface="Trebuchet MS"/>
                <a:cs typeface="Trebuchet MS"/>
              </a:rPr>
              <a:t> </a:t>
            </a:r>
            <a:r>
              <a:rPr sz="1500" dirty="0">
                <a:solidFill>
                  <a:srgbClr val="404040"/>
                </a:solidFill>
                <a:latin typeface="Trebuchet MS"/>
                <a:cs typeface="Trebuchet MS"/>
              </a:rPr>
              <a:t>topic</a:t>
            </a:r>
            <a:r>
              <a:rPr sz="1500" spc="-30" dirty="0">
                <a:solidFill>
                  <a:srgbClr val="404040"/>
                </a:solidFill>
                <a:latin typeface="Trebuchet MS"/>
                <a:cs typeface="Trebuchet MS"/>
              </a:rPr>
              <a:t> </a:t>
            </a:r>
            <a:r>
              <a:rPr sz="1500" dirty="0">
                <a:solidFill>
                  <a:srgbClr val="404040"/>
                </a:solidFill>
                <a:latin typeface="Trebuchet MS"/>
                <a:cs typeface="Trebuchet MS"/>
              </a:rPr>
              <a:t>forms</a:t>
            </a:r>
            <a:r>
              <a:rPr sz="1500" spc="-30" dirty="0">
                <a:solidFill>
                  <a:srgbClr val="404040"/>
                </a:solidFill>
                <a:latin typeface="Trebuchet MS"/>
                <a:cs typeface="Trebuchet MS"/>
              </a:rPr>
              <a:t> </a:t>
            </a:r>
            <a:r>
              <a:rPr sz="1500" dirty="0">
                <a:solidFill>
                  <a:srgbClr val="404040"/>
                </a:solidFill>
                <a:latin typeface="Trebuchet MS"/>
                <a:cs typeface="Trebuchet MS"/>
              </a:rPr>
              <a:t>the</a:t>
            </a:r>
            <a:r>
              <a:rPr sz="1500" spc="-26" dirty="0">
                <a:solidFill>
                  <a:srgbClr val="404040"/>
                </a:solidFill>
                <a:latin typeface="Trebuchet MS"/>
                <a:cs typeface="Trebuchet MS"/>
              </a:rPr>
              <a:t> </a:t>
            </a:r>
            <a:r>
              <a:rPr sz="1500" spc="-8" dirty="0">
                <a:solidFill>
                  <a:srgbClr val="404040"/>
                </a:solidFill>
                <a:latin typeface="Trebuchet MS"/>
                <a:cs typeface="Trebuchet MS"/>
              </a:rPr>
              <a:t>namespace</a:t>
            </a:r>
            <a:endParaRPr sz="1500" dirty="0">
              <a:latin typeface="Trebuchet MS"/>
              <a:cs typeface="Trebuchet MS"/>
            </a:endParaRPr>
          </a:p>
          <a:p>
            <a:pPr marL="566738" lvl="1" indent="-214313">
              <a:spcBef>
                <a:spcPts val="26"/>
              </a:spcBef>
              <a:buClr>
                <a:srgbClr val="90C225"/>
              </a:buClr>
              <a:buSzPct val="80555"/>
              <a:buFont typeface="Wingdings 3"/>
              <a:buChar char=""/>
              <a:tabLst>
                <a:tab pos="566738" algn="l"/>
              </a:tabLst>
            </a:pPr>
            <a:r>
              <a:rPr sz="1350" dirty="0">
                <a:solidFill>
                  <a:srgbClr val="404040"/>
                </a:solidFill>
                <a:latin typeface="Trebuchet MS"/>
                <a:cs typeface="Trebuchet MS"/>
              </a:rPr>
              <a:t>Is</a:t>
            </a:r>
            <a:r>
              <a:rPr sz="1350" spc="-38" dirty="0">
                <a:solidFill>
                  <a:srgbClr val="404040"/>
                </a:solidFill>
                <a:latin typeface="Trebuchet MS"/>
                <a:cs typeface="Trebuchet MS"/>
              </a:rPr>
              <a:t> </a:t>
            </a:r>
            <a:r>
              <a:rPr sz="1350" dirty="0">
                <a:solidFill>
                  <a:srgbClr val="404040"/>
                </a:solidFill>
                <a:latin typeface="Trebuchet MS"/>
                <a:cs typeface="Trebuchet MS"/>
              </a:rPr>
              <a:t>hierarchical</a:t>
            </a:r>
            <a:r>
              <a:rPr sz="1350" spc="-23" dirty="0">
                <a:solidFill>
                  <a:srgbClr val="404040"/>
                </a:solidFill>
                <a:latin typeface="Trebuchet MS"/>
                <a:cs typeface="Trebuchet MS"/>
              </a:rPr>
              <a:t> </a:t>
            </a:r>
            <a:r>
              <a:rPr sz="1350" dirty="0">
                <a:solidFill>
                  <a:srgbClr val="404040"/>
                </a:solidFill>
                <a:latin typeface="Trebuchet MS"/>
                <a:cs typeface="Trebuchet MS"/>
              </a:rPr>
              <a:t>with</a:t>
            </a:r>
            <a:r>
              <a:rPr sz="1350" spc="-45" dirty="0">
                <a:solidFill>
                  <a:srgbClr val="404040"/>
                </a:solidFill>
                <a:latin typeface="Trebuchet MS"/>
                <a:cs typeface="Trebuchet MS"/>
              </a:rPr>
              <a:t> </a:t>
            </a:r>
            <a:r>
              <a:rPr sz="1350" dirty="0">
                <a:solidFill>
                  <a:srgbClr val="404040"/>
                </a:solidFill>
                <a:latin typeface="Trebuchet MS"/>
                <a:cs typeface="Trebuchet MS"/>
              </a:rPr>
              <a:t>each</a:t>
            </a:r>
            <a:r>
              <a:rPr sz="1350" spc="-23" dirty="0">
                <a:solidFill>
                  <a:srgbClr val="404040"/>
                </a:solidFill>
                <a:latin typeface="Trebuchet MS"/>
                <a:cs typeface="Trebuchet MS"/>
              </a:rPr>
              <a:t> </a:t>
            </a:r>
            <a:r>
              <a:rPr sz="1350" dirty="0">
                <a:solidFill>
                  <a:srgbClr val="404040"/>
                </a:solidFill>
                <a:latin typeface="Trebuchet MS"/>
                <a:cs typeface="Trebuchet MS"/>
              </a:rPr>
              <a:t>“sub</a:t>
            </a:r>
            <a:r>
              <a:rPr sz="1350" spc="-38" dirty="0">
                <a:solidFill>
                  <a:srgbClr val="404040"/>
                </a:solidFill>
                <a:latin typeface="Trebuchet MS"/>
                <a:cs typeface="Trebuchet MS"/>
              </a:rPr>
              <a:t> </a:t>
            </a:r>
            <a:r>
              <a:rPr sz="1350" dirty="0">
                <a:solidFill>
                  <a:srgbClr val="404040"/>
                </a:solidFill>
                <a:latin typeface="Trebuchet MS"/>
                <a:cs typeface="Trebuchet MS"/>
              </a:rPr>
              <a:t>topic”</a:t>
            </a:r>
            <a:r>
              <a:rPr sz="1350" spc="-38" dirty="0">
                <a:solidFill>
                  <a:srgbClr val="404040"/>
                </a:solidFill>
                <a:latin typeface="Trebuchet MS"/>
                <a:cs typeface="Trebuchet MS"/>
              </a:rPr>
              <a:t> </a:t>
            </a:r>
            <a:r>
              <a:rPr sz="1350" dirty="0">
                <a:solidFill>
                  <a:srgbClr val="404040"/>
                </a:solidFill>
                <a:latin typeface="Trebuchet MS"/>
                <a:cs typeface="Trebuchet MS"/>
              </a:rPr>
              <a:t>separated</a:t>
            </a:r>
            <a:r>
              <a:rPr sz="1350" spc="-26" dirty="0">
                <a:solidFill>
                  <a:srgbClr val="404040"/>
                </a:solidFill>
                <a:latin typeface="Trebuchet MS"/>
                <a:cs typeface="Trebuchet MS"/>
              </a:rPr>
              <a:t> </a:t>
            </a:r>
            <a:r>
              <a:rPr sz="1350" dirty="0">
                <a:solidFill>
                  <a:srgbClr val="404040"/>
                </a:solidFill>
                <a:latin typeface="Trebuchet MS"/>
                <a:cs typeface="Trebuchet MS"/>
              </a:rPr>
              <a:t>by</a:t>
            </a:r>
            <a:r>
              <a:rPr sz="1350" spc="-38" dirty="0">
                <a:solidFill>
                  <a:srgbClr val="404040"/>
                </a:solidFill>
                <a:latin typeface="Trebuchet MS"/>
                <a:cs typeface="Trebuchet MS"/>
              </a:rPr>
              <a:t> </a:t>
            </a:r>
            <a:r>
              <a:rPr sz="1350" dirty="0">
                <a:solidFill>
                  <a:srgbClr val="404040"/>
                </a:solidFill>
                <a:latin typeface="Trebuchet MS"/>
                <a:cs typeface="Trebuchet MS"/>
              </a:rPr>
              <a:t>a</a:t>
            </a:r>
            <a:r>
              <a:rPr sz="1350" spc="-30" dirty="0">
                <a:solidFill>
                  <a:srgbClr val="404040"/>
                </a:solidFill>
                <a:latin typeface="Trebuchet MS"/>
                <a:cs typeface="Trebuchet MS"/>
              </a:rPr>
              <a:t> </a:t>
            </a:r>
            <a:r>
              <a:rPr sz="1350" spc="-38" dirty="0">
                <a:solidFill>
                  <a:srgbClr val="404040"/>
                </a:solidFill>
                <a:latin typeface="Trebuchet MS"/>
                <a:cs typeface="Trebuchet MS"/>
              </a:rPr>
              <a:t>/</a:t>
            </a:r>
            <a:endParaRPr sz="1350" dirty="0">
              <a:latin typeface="Trebuchet MS"/>
              <a:cs typeface="Trebuchet MS"/>
            </a:endParaRPr>
          </a:p>
          <a:p>
            <a:pPr marL="566738" lvl="1" indent="-214313">
              <a:spcBef>
                <a:spcPts val="26"/>
              </a:spcBef>
              <a:buClr>
                <a:srgbClr val="90C225"/>
              </a:buClr>
              <a:buSzPct val="80555"/>
              <a:buFont typeface="Wingdings 3"/>
              <a:buChar char=""/>
              <a:tabLst>
                <a:tab pos="566738" algn="l"/>
              </a:tabLst>
            </a:pPr>
            <a:r>
              <a:rPr sz="1350" dirty="0">
                <a:solidFill>
                  <a:srgbClr val="404040"/>
                </a:solidFill>
                <a:latin typeface="Trebuchet MS"/>
                <a:cs typeface="Trebuchet MS"/>
              </a:rPr>
              <a:t>An</a:t>
            </a:r>
            <a:r>
              <a:rPr sz="1350" spc="-26" dirty="0">
                <a:solidFill>
                  <a:srgbClr val="404040"/>
                </a:solidFill>
                <a:latin typeface="Trebuchet MS"/>
                <a:cs typeface="Trebuchet MS"/>
              </a:rPr>
              <a:t> </a:t>
            </a:r>
            <a:r>
              <a:rPr sz="1350" dirty="0">
                <a:solidFill>
                  <a:srgbClr val="404040"/>
                </a:solidFill>
                <a:latin typeface="Trebuchet MS"/>
                <a:cs typeface="Trebuchet MS"/>
              </a:rPr>
              <a:t>example</a:t>
            </a:r>
            <a:r>
              <a:rPr sz="1350" spc="-41" dirty="0">
                <a:solidFill>
                  <a:srgbClr val="404040"/>
                </a:solidFill>
                <a:latin typeface="Trebuchet MS"/>
                <a:cs typeface="Trebuchet MS"/>
              </a:rPr>
              <a:t> </a:t>
            </a:r>
            <a:r>
              <a:rPr sz="1350" dirty="0">
                <a:solidFill>
                  <a:srgbClr val="404040"/>
                </a:solidFill>
                <a:latin typeface="Trebuchet MS"/>
                <a:cs typeface="Trebuchet MS"/>
              </a:rPr>
              <a:t>topic</a:t>
            </a:r>
            <a:r>
              <a:rPr sz="1350" spc="-30" dirty="0">
                <a:solidFill>
                  <a:srgbClr val="404040"/>
                </a:solidFill>
                <a:latin typeface="Trebuchet MS"/>
                <a:cs typeface="Trebuchet MS"/>
              </a:rPr>
              <a:t> </a:t>
            </a:r>
            <a:r>
              <a:rPr sz="1350" spc="-8" dirty="0">
                <a:solidFill>
                  <a:srgbClr val="404040"/>
                </a:solidFill>
                <a:latin typeface="Trebuchet MS"/>
                <a:cs typeface="Trebuchet MS"/>
              </a:rPr>
              <a:t>space</a:t>
            </a:r>
            <a:endParaRPr sz="1350" dirty="0">
              <a:latin typeface="Trebuchet MS"/>
              <a:cs typeface="Trebuchet MS"/>
            </a:endParaRPr>
          </a:p>
          <a:p>
            <a:pPr marL="865823" lvl="2" indent="-170974">
              <a:spcBef>
                <a:spcPts val="53"/>
              </a:spcBef>
              <a:buClr>
                <a:srgbClr val="90C225"/>
              </a:buClr>
              <a:buSzPct val="80769"/>
              <a:buFont typeface="Wingdings 3"/>
              <a:buChar char=""/>
              <a:tabLst>
                <a:tab pos="865823" algn="l"/>
              </a:tabLst>
            </a:pPr>
            <a:r>
              <a:rPr sz="975" dirty="0">
                <a:solidFill>
                  <a:srgbClr val="404040"/>
                </a:solidFill>
                <a:latin typeface="Trebuchet MS"/>
                <a:cs typeface="Trebuchet MS"/>
              </a:rPr>
              <a:t>A</a:t>
            </a:r>
            <a:r>
              <a:rPr sz="975" spc="-75" dirty="0">
                <a:solidFill>
                  <a:srgbClr val="404040"/>
                </a:solidFill>
                <a:latin typeface="Trebuchet MS"/>
                <a:cs typeface="Trebuchet MS"/>
              </a:rPr>
              <a:t> </a:t>
            </a:r>
            <a:r>
              <a:rPr sz="975" dirty="0">
                <a:solidFill>
                  <a:srgbClr val="404040"/>
                </a:solidFill>
                <a:latin typeface="Trebuchet MS"/>
                <a:cs typeface="Trebuchet MS"/>
              </a:rPr>
              <a:t>house</a:t>
            </a:r>
            <a:r>
              <a:rPr sz="975" spc="-26" dirty="0">
                <a:solidFill>
                  <a:srgbClr val="404040"/>
                </a:solidFill>
                <a:latin typeface="Trebuchet MS"/>
                <a:cs typeface="Trebuchet MS"/>
              </a:rPr>
              <a:t> </a:t>
            </a:r>
            <a:r>
              <a:rPr sz="975" dirty="0">
                <a:solidFill>
                  <a:srgbClr val="404040"/>
                </a:solidFill>
                <a:latin typeface="Trebuchet MS"/>
                <a:cs typeface="Trebuchet MS"/>
              </a:rPr>
              <a:t>publishes </a:t>
            </a:r>
            <a:r>
              <a:rPr sz="975" spc="-8" dirty="0">
                <a:solidFill>
                  <a:srgbClr val="404040"/>
                </a:solidFill>
                <a:latin typeface="Trebuchet MS"/>
                <a:cs typeface="Trebuchet MS"/>
              </a:rPr>
              <a:t>information</a:t>
            </a:r>
            <a:r>
              <a:rPr sz="975" spc="-19" dirty="0">
                <a:solidFill>
                  <a:srgbClr val="404040"/>
                </a:solidFill>
                <a:latin typeface="Trebuchet MS"/>
                <a:cs typeface="Trebuchet MS"/>
              </a:rPr>
              <a:t> </a:t>
            </a:r>
            <a:r>
              <a:rPr sz="975" dirty="0">
                <a:solidFill>
                  <a:srgbClr val="404040"/>
                </a:solidFill>
                <a:latin typeface="Trebuchet MS"/>
                <a:cs typeface="Trebuchet MS"/>
              </a:rPr>
              <a:t>about</a:t>
            </a:r>
            <a:r>
              <a:rPr sz="975" spc="-19" dirty="0">
                <a:solidFill>
                  <a:srgbClr val="404040"/>
                </a:solidFill>
                <a:latin typeface="Trebuchet MS"/>
                <a:cs typeface="Trebuchet MS"/>
              </a:rPr>
              <a:t> </a:t>
            </a:r>
            <a:r>
              <a:rPr sz="975" dirty="0">
                <a:solidFill>
                  <a:srgbClr val="404040"/>
                </a:solidFill>
                <a:latin typeface="Trebuchet MS"/>
                <a:cs typeface="Trebuchet MS"/>
              </a:rPr>
              <a:t>itself</a:t>
            </a:r>
            <a:r>
              <a:rPr sz="975" spc="-26" dirty="0">
                <a:solidFill>
                  <a:srgbClr val="404040"/>
                </a:solidFill>
                <a:latin typeface="Trebuchet MS"/>
                <a:cs typeface="Trebuchet MS"/>
              </a:rPr>
              <a:t> </a:t>
            </a:r>
            <a:r>
              <a:rPr sz="975" spc="-19" dirty="0">
                <a:solidFill>
                  <a:srgbClr val="404040"/>
                </a:solidFill>
                <a:latin typeface="Trebuchet MS"/>
                <a:cs typeface="Trebuchet MS"/>
              </a:rPr>
              <a:t>on:</a:t>
            </a:r>
            <a:endParaRPr sz="975" dirty="0">
              <a:latin typeface="Trebuchet MS"/>
              <a:cs typeface="Trebuchet MS"/>
            </a:endParaRPr>
          </a:p>
          <a:p>
            <a:pPr marL="1209199" lvl="3" indent="-171450">
              <a:spcBef>
                <a:spcPts val="49"/>
              </a:spcBef>
              <a:buClr>
                <a:srgbClr val="90C225"/>
              </a:buClr>
              <a:buSzPct val="77272"/>
              <a:buFont typeface="Wingdings 3"/>
              <a:buChar char=""/>
              <a:tabLst>
                <a:tab pos="1209199" algn="l"/>
              </a:tabLst>
            </a:pPr>
            <a:r>
              <a:rPr sz="825" i="1" spc="-8" dirty="0">
                <a:solidFill>
                  <a:srgbClr val="404040"/>
                </a:solidFill>
                <a:latin typeface="Trebuchet MS"/>
                <a:cs typeface="Trebuchet MS"/>
              </a:rPr>
              <a:t>&lt;country&gt;/&lt;region&gt;/&lt;town&gt;/&lt;postcode&gt;/&lt;house&gt;/energyConsumption</a:t>
            </a:r>
            <a:endParaRPr sz="825" dirty="0">
              <a:latin typeface="Trebuchet MS"/>
              <a:cs typeface="Trebuchet MS"/>
            </a:endParaRPr>
          </a:p>
          <a:p>
            <a:pPr marL="1209199" lvl="3" indent="-171450">
              <a:spcBef>
                <a:spcPts val="45"/>
              </a:spcBef>
              <a:buClr>
                <a:srgbClr val="90C225"/>
              </a:buClr>
              <a:buSzPct val="77272"/>
              <a:buFont typeface="Wingdings 3"/>
              <a:buChar char=""/>
              <a:tabLst>
                <a:tab pos="1209199" algn="l"/>
              </a:tabLst>
            </a:pPr>
            <a:r>
              <a:rPr sz="825" i="1" spc="-8" dirty="0">
                <a:solidFill>
                  <a:srgbClr val="404040"/>
                </a:solidFill>
                <a:latin typeface="Trebuchet MS"/>
                <a:cs typeface="Trebuchet MS"/>
              </a:rPr>
              <a:t>&lt;country&gt;/&lt;region&gt;/&lt;town&gt;/&lt;postcode&gt;/&lt;house&gt;/solarEnergy</a:t>
            </a:r>
            <a:endParaRPr sz="825" dirty="0">
              <a:latin typeface="Trebuchet MS"/>
              <a:cs typeface="Trebuchet MS"/>
            </a:endParaRPr>
          </a:p>
          <a:p>
            <a:pPr marL="1209199" lvl="3" indent="-171450">
              <a:spcBef>
                <a:spcPts val="45"/>
              </a:spcBef>
              <a:buClr>
                <a:srgbClr val="90C225"/>
              </a:buClr>
              <a:buSzPct val="77272"/>
              <a:buFont typeface="Wingdings 3"/>
              <a:buChar char=""/>
              <a:tabLst>
                <a:tab pos="1209199" algn="l"/>
              </a:tabLst>
            </a:pPr>
            <a:r>
              <a:rPr sz="825" i="1" spc="-8" dirty="0">
                <a:solidFill>
                  <a:srgbClr val="404040"/>
                </a:solidFill>
                <a:latin typeface="Trebuchet MS"/>
                <a:cs typeface="Trebuchet MS"/>
              </a:rPr>
              <a:t>&lt;country&gt;/&lt;region&gt;/&lt;town&gt;/&lt;postcode&gt;/&lt;house&gt;/alarmState</a:t>
            </a:r>
            <a:endParaRPr sz="825" dirty="0">
              <a:latin typeface="Trebuchet MS"/>
              <a:cs typeface="Trebuchet MS"/>
            </a:endParaRPr>
          </a:p>
          <a:p>
            <a:pPr marL="1209199" lvl="3" indent="-171450">
              <a:spcBef>
                <a:spcPts val="49"/>
              </a:spcBef>
              <a:buClr>
                <a:srgbClr val="90C225"/>
              </a:buClr>
              <a:buSzPct val="77272"/>
              <a:buFont typeface="Wingdings 3"/>
              <a:buChar char=""/>
              <a:tabLst>
                <a:tab pos="1209199" algn="l"/>
              </a:tabLst>
            </a:pPr>
            <a:r>
              <a:rPr sz="825" i="1" spc="-8" dirty="0">
                <a:solidFill>
                  <a:srgbClr val="404040"/>
                </a:solidFill>
                <a:latin typeface="Trebuchet MS"/>
                <a:cs typeface="Trebuchet MS"/>
              </a:rPr>
              <a:t>&lt;country&gt;/&lt;region&gt;/&lt;town&gt;/&lt;postcode&gt;/&lt;house&gt;/alarmState</a:t>
            </a:r>
            <a:endParaRPr sz="825" dirty="0">
              <a:latin typeface="Trebuchet MS"/>
              <a:cs typeface="Trebuchet MS"/>
            </a:endParaRPr>
          </a:p>
          <a:p>
            <a:pPr marL="865823" lvl="2" indent="-170974">
              <a:spcBef>
                <a:spcPts val="38"/>
              </a:spcBef>
              <a:buClr>
                <a:srgbClr val="90C225"/>
              </a:buClr>
              <a:buSzPct val="80769"/>
              <a:buFont typeface="Wingdings 3"/>
              <a:buChar char=""/>
              <a:tabLst>
                <a:tab pos="865823" algn="l"/>
              </a:tabLst>
            </a:pPr>
            <a:r>
              <a:rPr sz="975" i="1" dirty="0">
                <a:solidFill>
                  <a:srgbClr val="404040"/>
                </a:solidFill>
                <a:latin typeface="Trebuchet MS"/>
                <a:cs typeface="Trebuchet MS"/>
              </a:rPr>
              <a:t>And</a:t>
            </a:r>
            <a:r>
              <a:rPr sz="975" i="1" spc="-26" dirty="0">
                <a:solidFill>
                  <a:srgbClr val="404040"/>
                </a:solidFill>
                <a:latin typeface="Trebuchet MS"/>
                <a:cs typeface="Trebuchet MS"/>
              </a:rPr>
              <a:t> </a:t>
            </a:r>
            <a:r>
              <a:rPr sz="975" i="1" dirty="0">
                <a:solidFill>
                  <a:srgbClr val="404040"/>
                </a:solidFill>
                <a:latin typeface="Trebuchet MS"/>
                <a:cs typeface="Trebuchet MS"/>
              </a:rPr>
              <a:t>subscribes</a:t>
            </a:r>
            <a:r>
              <a:rPr sz="975" i="1" spc="-30" dirty="0">
                <a:solidFill>
                  <a:srgbClr val="404040"/>
                </a:solidFill>
                <a:latin typeface="Trebuchet MS"/>
                <a:cs typeface="Trebuchet MS"/>
              </a:rPr>
              <a:t> </a:t>
            </a:r>
            <a:r>
              <a:rPr sz="975" i="1" dirty="0">
                <a:solidFill>
                  <a:srgbClr val="404040"/>
                </a:solidFill>
                <a:latin typeface="Trebuchet MS"/>
                <a:cs typeface="Trebuchet MS"/>
              </a:rPr>
              <a:t>for</a:t>
            </a:r>
            <a:r>
              <a:rPr sz="975" i="1" spc="-34" dirty="0">
                <a:solidFill>
                  <a:srgbClr val="404040"/>
                </a:solidFill>
                <a:latin typeface="Trebuchet MS"/>
                <a:cs typeface="Trebuchet MS"/>
              </a:rPr>
              <a:t> </a:t>
            </a:r>
            <a:r>
              <a:rPr sz="975" i="1" dirty="0">
                <a:solidFill>
                  <a:srgbClr val="404040"/>
                </a:solidFill>
                <a:latin typeface="Trebuchet MS"/>
                <a:cs typeface="Trebuchet MS"/>
              </a:rPr>
              <a:t>control</a:t>
            </a:r>
            <a:r>
              <a:rPr sz="975" i="1" spc="-23" dirty="0">
                <a:solidFill>
                  <a:srgbClr val="404040"/>
                </a:solidFill>
                <a:latin typeface="Trebuchet MS"/>
                <a:cs typeface="Trebuchet MS"/>
              </a:rPr>
              <a:t> </a:t>
            </a:r>
            <a:r>
              <a:rPr sz="975" i="1" spc="-8" dirty="0">
                <a:solidFill>
                  <a:srgbClr val="404040"/>
                </a:solidFill>
                <a:latin typeface="Trebuchet MS"/>
                <a:cs typeface="Trebuchet MS"/>
              </a:rPr>
              <a:t>commands:</a:t>
            </a:r>
            <a:endParaRPr sz="975" dirty="0">
              <a:latin typeface="Trebuchet MS"/>
              <a:cs typeface="Trebuchet MS"/>
            </a:endParaRPr>
          </a:p>
          <a:p>
            <a:pPr marL="1209199" lvl="3" indent="-171450">
              <a:spcBef>
                <a:spcPts val="53"/>
              </a:spcBef>
              <a:buClr>
                <a:srgbClr val="90C225"/>
              </a:buClr>
              <a:buSzPct val="77272"/>
              <a:buFont typeface="Wingdings 3"/>
              <a:buChar char=""/>
              <a:tabLst>
                <a:tab pos="1209199" algn="l"/>
              </a:tabLst>
            </a:pPr>
            <a:r>
              <a:rPr sz="825" i="1" spc="-8" dirty="0">
                <a:solidFill>
                  <a:srgbClr val="404040"/>
                </a:solidFill>
                <a:latin typeface="Trebuchet MS"/>
                <a:cs typeface="Trebuchet MS"/>
              </a:rPr>
              <a:t>&lt;country&gt;/&lt;region&gt;/&lt;town&gt;/&lt;postcode&gt;/&lt;house&gt;/thermostat/setTemp</a:t>
            </a:r>
            <a:endParaRPr sz="825" dirty="0">
              <a:latin typeface="Trebuchet MS"/>
              <a:cs typeface="Trebuchet MS"/>
            </a:endParaRPr>
          </a:p>
          <a:p>
            <a:pPr marL="266224" indent="-256699">
              <a:spcBef>
                <a:spcPts val="773"/>
              </a:spcBef>
              <a:buClr>
                <a:srgbClr val="90C225"/>
              </a:buClr>
              <a:buSzPct val="55000"/>
              <a:buFont typeface="Times New Roman"/>
              <a:buChar char="■"/>
              <a:tabLst>
                <a:tab pos="266224" algn="l"/>
              </a:tabLst>
            </a:pPr>
            <a:r>
              <a:rPr sz="1500" dirty="0">
                <a:solidFill>
                  <a:srgbClr val="404040"/>
                </a:solidFill>
                <a:latin typeface="Trebuchet MS"/>
                <a:cs typeface="Trebuchet MS"/>
              </a:rPr>
              <a:t>A</a:t>
            </a:r>
            <a:r>
              <a:rPr sz="1500" spc="-94" dirty="0">
                <a:solidFill>
                  <a:srgbClr val="404040"/>
                </a:solidFill>
                <a:latin typeface="Trebuchet MS"/>
                <a:cs typeface="Trebuchet MS"/>
              </a:rPr>
              <a:t> </a:t>
            </a:r>
            <a:r>
              <a:rPr sz="1500" dirty="0">
                <a:solidFill>
                  <a:srgbClr val="404040"/>
                </a:solidFill>
                <a:latin typeface="Trebuchet MS"/>
                <a:cs typeface="Trebuchet MS"/>
              </a:rPr>
              <a:t>subscriber</a:t>
            </a:r>
            <a:r>
              <a:rPr sz="1500" spc="-45" dirty="0">
                <a:solidFill>
                  <a:srgbClr val="404040"/>
                </a:solidFill>
                <a:latin typeface="Trebuchet MS"/>
                <a:cs typeface="Trebuchet MS"/>
              </a:rPr>
              <a:t> </a:t>
            </a:r>
            <a:r>
              <a:rPr sz="1500" dirty="0">
                <a:solidFill>
                  <a:srgbClr val="404040"/>
                </a:solidFill>
                <a:latin typeface="Trebuchet MS"/>
                <a:cs typeface="Trebuchet MS"/>
              </a:rPr>
              <a:t>can</a:t>
            </a:r>
            <a:r>
              <a:rPr sz="1500" spc="-23" dirty="0">
                <a:solidFill>
                  <a:srgbClr val="404040"/>
                </a:solidFill>
                <a:latin typeface="Trebuchet MS"/>
                <a:cs typeface="Trebuchet MS"/>
              </a:rPr>
              <a:t> </a:t>
            </a:r>
            <a:r>
              <a:rPr sz="1500" dirty="0">
                <a:solidFill>
                  <a:srgbClr val="404040"/>
                </a:solidFill>
                <a:latin typeface="Trebuchet MS"/>
                <a:cs typeface="Trebuchet MS"/>
              </a:rPr>
              <a:t>subscribe</a:t>
            </a:r>
            <a:r>
              <a:rPr sz="1500" spc="-45" dirty="0">
                <a:solidFill>
                  <a:srgbClr val="404040"/>
                </a:solidFill>
                <a:latin typeface="Trebuchet MS"/>
                <a:cs typeface="Trebuchet MS"/>
              </a:rPr>
              <a:t> </a:t>
            </a:r>
            <a:r>
              <a:rPr sz="1500" dirty="0">
                <a:solidFill>
                  <a:srgbClr val="404040"/>
                </a:solidFill>
                <a:latin typeface="Trebuchet MS"/>
                <a:cs typeface="Trebuchet MS"/>
              </a:rPr>
              <a:t>to</a:t>
            </a:r>
            <a:r>
              <a:rPr sz="1500" spc="-4" dirty="0">
                <a:solidFill>
                  <a:srgbClr val="404040"/>
                </a:solidFill>
                <a:latin typeface="Trebuchet MS"/>
                <a:cs typeface="Trebuchet MS"/>
              </a:rPr>
              <a:t> </a:t>
            </a:r>
            <a:r>
              <a:rPr sz="1500" dirty="0">
                <a:solidFill>
                  <a:srgbClr val="404040"/>
                </a:solidFill>
                <a:latin typeface="Trebuchet MS"/>
                <a:cs typeface="Trebuchet MS"/>
              </a:rPr>
              <a:t>an</a:t>
            </a:r>
            <a:r>
              <a:rPr sz="1500" spc="-15" dirty="0">
                <a:solidFill>
                  <a:srgbClr val="404040"/>
                </a:solidFill>
                <a:latin typeface="Trebuchet MS"/>
                <a:cs typeface="Trebuchet MS"/>
              </a:rPr>
              <a:t> </a:t>
            </a:r>
            <a:r>
              <a:rPr sz="1500" dirty="0">
                <a:solidFill>
                  <a:srgbClr val="404040"/>
                </a:solidFill>
                <a:latin typeface="Trebuchet MS"/>
                <a:cs typeface="Trebuchet MS"/>
              </a:rPr>
              <a:t>absolute</a:t>
            </a:r>
            <a:r>
              <a:rPr sz="1500" spc="-38" dirty="0">
                <a:solidFill>
                  <a:srgbClr val="404040"/>
                </a:solidFill>
                <a:latin typeface="Trebuchet MS"/>
                <a:cs typeface="Trebuchet MS"/>
              </a:rPr>
              <a:t> </a:t>
            </a:r>
            <a:r>
              <a:rPr sz="1500" dirty="0">
                <a:solidFill>
                  <a:srgbClr val="404040"/>
                </a:solidFill>
                <a:latin typeface="Trebuchet MS"/>
                <a:cs typeface="Trebuchet MS"/>
              </a:rPr>
              <a:t>topic</a:t>
            </a:r>
            <a:r>
              <a:rPr sz="1500" spc="-23" dirty="0">
                <a:solidFill>
                  <a:srgbClr val="404040"/>
                </a:solidFill>
                <a:latin typeface="Trebuchet MS"/>
                <a:cs typeface="Trebuchet MS"/>
              </a:rPr>
              <a:t> </a:t>
            </a:r>
            <a:r>
              <a:rPr sz="1500" dirty="0">
                <a:solidFill>
                  <a:srgbClr val="404040"/>
                </a:solidFill>
                <a:latin typeface="Trebuchet MS"/>
                <a:cs typeface="Trebuchet MS"/>
              </a:rPr>
              <a:t>or</a:t>
            </a:r>
            <a:r>
              <a:rPr sz="1500" spc="-11" dirty="0">
                <a:solidFill>
                  <a:srgbClr val="404040"/>
                </a:solidFill>
                <a:latin typeface="Trebuchet MS"/>
                <a:cs typeface="Trebuchet MS"/>
              </a:rPr>
              <a:t> </a:t>
            </a:r>
            <a:r>
              <a:rPr sz="1500" dirty="0">
                <a:solidFill>
                  <a:srgbClr val="404040"/>
                </a:solidFill>
                <a:latin typeface="Trebuchet MS"/>
                <a:cs typeface="Trebuchet MS"/>
              </a:rPr>
              <a:t>can</a:t>
            </a:r>
            <a:r>
              <a:rPr sz="1500" spc="-19" dirty="0">
                <a:solidFill>
                  <a:srgbClr val="404040"/>
                </a:solidFill>
                <a:latin typeface="Trebuchet MS"/>
                <a:cs typeface="Trebuchet MS"/>
              </a:rPr>
              <a:t> </a:t>
            </a:r>
            <a:r>
              <a:rPr sz="1500" dirty="0">
                <a:solidFill>
                  <a:srgbClr val="404040"/>
                </a:solidFill>
                <a:latin typeface="Trebuchet MS"/>
                <a:cs typeface="Trebuchet MS"/>
              </a:rPr>
              <a:t>use</a:t>
            </a:r>
            <a:r>
              <a:rPr sz="1500" spc="-15" dirty="0">
                <a:solidFill>
                  <a:srgbClr val="404040"/>
                </a:solidFill>
                <a:latin typeface="Trebuchet MS"/>
                <a:cs typeface="Trebuchet MS"/>
              </a:rPr>
              <a:t> </a:t>
            </a:r>
            <a:r>
              <a:rPr sz="1500" spc="-8" dirty="0">
                <a:solidFill>
                  <a:srgbClr val="404040"/>
                </a:solidFill>
                <a:latin typeface="Trebuchet MS"/>
                <a:cs typeface="Trebuchet MS"/>
              </a:rPr>
              <a:t>wildcards:</a:t>
            </a:r>
            <a:endParaRPr sz="1500" dirty="0">
              <a:latin typeface="Trebuchet MS"/>
              <a:cs typeface="Trebuchet MS"/>
            </a:endParaRPr>
          </a:p>
          <a:p>
            <a:pPr marL="567214" lvl="1" indent="-214789">
              <a:spcBef>
                <a:spcPts val="41"/>
              </a:spcBef>
              <a:buClr>
                <a:srgbClr val="90C225"/>
              </a:buClr>
              <a:buSzPct val="78125"/>
              <a:buFont typeface="Wingdings 3"/>
              <a:buChar char=""/>
              <a:tabLst>
                <a:tab pos="567214" algn="l"/>
              </a:tabLst>
            </a:pPr>
            <a:r>
              <a:rPr sz="1200" spc="-8" dirty="0">
                <a:solidFill>
                  <a:srgbClr val="404040"/>
                </a:solidFill>
                <a:latin typeface="Trebuchet MS"/>
                <a:cs typeface="Trebuchet MS"/>
              </a:rPr>
              <a:t>Single-</a:t>
            </a:r>
            <a:r>
              <a:rPr sz="1200" dirty="0">
                <a:solidFill>
                  <a:srgbClr val="404040"/>
                </a:solidFill>
                <a:latin typeface="Trebuchet MS"/>
                <a:cs typeface="Trebuchet MS"/>
              </a:rPr>
              <a:t>level</a:t>
            </a:r>
            <a:r>
              <a:rPr sz="1200" spc="-4" dirty="0">
                <a:solidFill>
                  <a:srgbClr val="404040"/>
                </a:solidFill>
                <a:latin typeface="Trebuchet MS"/>
                <a:cs typeface="Trebuchet MS"/>
              </a:rPr>
              <a:t> </a:t>
            </a:r>
            <a:r>
              <a:rPr sz="1200" dirty="0">
                <a:solidFill>
                  <a:srgbClr val="404040"/>
                </a:solidFill>
                <a:latin typeface="Trebuchet MS"/>
                <a:cs typeface="Trebuchet MS"/>
              </a:rPr>
              <a:t>wildcards</a:t>
            </a:r>
            <a:r>
              <a:rPr sz="1200" spc="-11" dirty="0">
                <a:solidFill>
                  <a:srgbClr val="404040"/>
                </a:solidFill>
                <a:latin typeface="Trebuchet MS"/>
                <a:cs typeface="Trebuchet MS"/>
              </a:rPr>
              <a:t> </a:t>
            </a:r>
            <a:r>
              <a:rPr sz="1200" dirty="0">
                <a:solidFill>
                  <a:srgbClr val="404040"/>
                </a:solidFill>
                <a:latin typeface="Trebuchet MS"/>
                <a:cs typeface="Trebuchet MS"/>
              </a:rPr>
              <a:t>“+”</a:t>
            </a:r>
            <a:r>
              <a:rPr sz="1200" spc="-26" dirty="0">
                <a:solidFill>
                  <a:srgbClr val="404040"/>
                </a:solidFill>
                <a:latin typeface="Trebuchet MS"/>
                <a:cs typeface="Trebuchet MS"/>
              </a:rPr>
              <a:t> </a:t>
            </a:r>
            <a:r>
              <a:rPr sz="1200" dirty="0">
                <a:solidFill>
                  <a:srgbClr val="404040"/>
                </a:solidFill>
                <a:latin typeface="Trebuchet MS"/>
                <a:cs typeface="Trebuchet MS"/>
              </a:rPr>
              <a:t>can</a:t>
            </a:r>
            <a:r>
              <a:rPr sz="1200" spc="-26" dirty="0">
                <a:solidFill>
                  <a:srgbClr val="404040"/>
                </a:solidFill>
                <a:latin typeface="Trebuchet MS"/>
                <a:cs typeface="Trebuchet MS"/>
              </a:rPr>
              <a:t> </a:t>
            </a:r>
            <a:r>
              <a:rPr sz="1200" dirty="0">
                <a:solidFill>
                  <a:srgbClr val="404040"/>
                </a:solidFill>
                <a:latin typeface="Trebuchet MS"/>
                <a:cs typeface="Trebuchet MS"/>
              </a:rPr>
              <a:t>appear</a:t>
            </a:r>
            <a:r>
              <a:rPr sz="1200" spc="-26" dirty="0">
                <a:solidFill>
                  <a:srgbClr val="404040"/>
                </a:solidFill>
                <a:latin typeface="Trebuchet MS"/>
                <a:cs typeface="Trebuchet MS"/>
              </a:rPr>
              <a:t> </a:t>
            </a:r>
            <a:r>
              <a:rPr sz="1200" dirty="0">
                <a:solidFill>
                  <a:srgbClr val="404040"/>
                </a:solidFill>
                <a:latin typeface="Trebuchet MS"/>
                <a:cs typeface="Trebuchet MS"/>
              </a:rPr>
              <a:t>anywhere</a:t>
            </a:r>
            <a:r>
              <a:rPr sz="1200" spc="-26" dirty="0">
                <a:solidFill>
                  <a:srgbClr val="404040"/>
                </a:solidFill>
                <a:latin typeface="Trebuchet MS"/>
                <a:cs typeface="Trebuchet MS"/>
              </a:rPr>
              <a:t> </a:t>
            </a:r>
            <a:r>
              <a:rPr sz="1200" dirty="0">
                <a:solidFill>
                  <a:srgbClr val="404040"/>
                </a:solidFill>
                <a:latin typeface="Trebuchet MS"/>
                <a:cs typeface="Trebuchet MS"/>
              </a:rPr>
              <a:t>in</a:t>
            </a:r>
            <a:r>
              <a:rPr sz="1200" spc="-19" dirty="0">
                <a:solidFill>
                  <a:srgbClr val="404040"/>
                </a:solidFill>
                <a:latin typeface="Trebuchet MS"/>
                <a:cs typeface="Trebuchet MS"/>
              </a:rPr>
              <a:t> </a:t>
            </a:r>
            <a:r>
              <a:rPr sz="1200" dirty="0">
                <a:solidFill>
                  <a:srgbClr val="404040"/>
                </a:solidFill>
                <a:latin typeface="Trebuchet MS"/>
                <a:cs typeface="Trebuchet MS"/>
              </a:rPr>
              <a:t>the</a:t>
            </a:r>
            <a:r>
              <a:rPr sz="1200" spc="-26" dirty="0">
                <a:solidFill>
                  <a:srgbClr val="404040"/>
                </a:solidFill>
                <a:latin typeface="Trebuchet MS"/>
                <a:cs typeface="Trebuchet MS"/>
              </a:rPr>
              <a:t> </a:t>
            </a:r>
            <a:r>
              <a:rPr sz="1200" dirty="0">
                <a:solidFill>
                  <a:srgbClr val="404040"/>
                </a:solidFill>
                <a:latin typeface="Trebuchet MS"/>
                <a:cs typeface="Trebuchet MS"/>
              </a:rPr>
              <a:t>topic</a:t>
            </a:r>
            <a:r>
              <a:rPr sz="1200" spc="-8" dirty="0">
                <a:solidFill>
                  <a:srgbClr val="404040"/>
                </a:solidFill>
                <a:latin typeface="Trebuchet MS"/>
                <a:cs typeface="Trebuchet MS"/>
              </a:rPr>
              <a:t> string</a:t>
            </a:r>
            <a:endParaRPr sz="1200" dirty="0">
              <a:latin typeface="Trebuchet MS"/>
              <a:cs typeface="Trebuchet MS"/>
            </a:endParaRPr>
          </a:p>
          <a:p>
            <a:pPr marL="567214" lvl="1" indent="-214789">
              <a:spcBef>
                <a:spcPts val="26"/>
              </a:spcBef>
              <a:buClr>
                <a:srgbClr val="90C225"/>
              </a:buClr>
              <a:buSzPct val="78125"/>
              <a:buFont typeface="Wingdings 3"/>
              <a:buChar char=""/>
              <a:tabLst>
                <a:tab pos="567214" algn="l"/>
              </a:tabLst>
            </a:pPr>
            <a:r>
              <a:rPr sz="1200" spc="-15" dirty="0">
                <a:solidFill>
                  <a:srgbClr val="404040"/>
                </a:solidFill>
                <a:latin typeface="Trebuchet MS"/>
                <a:cs typeface="Trebuchet MS"/>
              </a:rPr>
              <a:t>Multi-</a:t>
            </a:r>
            <a:r>
              <a:rPr sz="1200" dirty="0">
                <a:solidFill>
                  <a:srgbClr val="404040"/>
                </a:solidFill>
                <a:latin typeface="Trebuchet MS"/>
                <a:cs typeface="Trebuchet MS"/>
              </a:rPr>
              <a:t>level</a:t>
            </a:r>
            <a:r>
              <a:rPr sz="1200" spc="8" dirty="0">
                <a:solidFill>
                  <a:srgbClr val="404040"/>
                </a:solidFill>
                <a:latin typeface="Trebuchet MS"/>
                <a:cs typeface="Trebuchet MS"/>
              </a:rPr>
              <a:t> </a:t>
            </a:r>
            <a:r>
              <a:rPr sz="1200" dirty="0">
                <a:solidFill>
                  <a:srgbClr val="404040"/>
                </a:solidFill>
                <a:latin typeface="Trebuchet MS"/>
                <a:cs typeface="Trebuchet MS"/>
              </a:rPr>
              <a:t>wildcards</a:t>
            </a:r>
            <a:r>
              <a:rPr sz="1200" spc="-15" dirty="0">
                <a:solidFill>
                  <a:srgbClr val="404040"/>
                </a:solidFill>
                <a:latin typeface="Trebuchet MS"/>
                <a:cs typeface="Trebuchet MS"/>
              </a:rPr>
              <a:t> </a:t>
            </a:r>
            <a:r>
              <a:rPr sz="1200" dirty="0">
                <a:solidFill>
                  <a:srgbClr val="404040"/>
                </a:solidFill>
                <a:latin typeface="Trebuchet MS"/>
                <a:cs typeface="Trebuchet MS"/>
              </a:rPr>
              <a:t>“#”</a:t>
            </a:r>
            <a:r>
              <a:rPr sz="1200" spc="-23" dirty="0">
                <a:solidFill>
                  <a:srgbClr val="404040"/>
                </a:solidFill>
                <a:latin typeface="Trebuchet MS"/>
                <a:cs typeface="Trebuchet MS"/>
              </a:rPr>
              <a:t> </a:t>
            </a:r>
            <a:r>
              <a:rPr sz="1200" dirty="0">
                <a:solidFill>
                  <a:srgbClr val="404040"/>
                </a:solidFill>
                <a:latin typeface="Trebuchet MS"/>
                <a:cs typeface="Trebuchet MS"/>
              </a:rPr>
              <a:t>must</a:t>
            </a:r>
            <a:r>
              <a:rPr sz="1200" spc="-4" dirty="0">
                <a:solidFill>
                  <a:srgbClr val="404040"/>
                </a:solidFill>
                <a:latin typeface="Trebuchet MS"/>
                <a:cs typeface="Trebuchet MS"/>
              </a:rPr>
              <a:t> </a:t>
            </a:r>
            <a:r>
              <a:rPr sz="1200" dirty="0">
                <a:solidFill>
                  <a:srgbClr val="404040"/>
                </a:solidFill>
                <a:latin typeface="Trebuchet MS"/>
                <a:cs typeface="Trebuchet MS"/>
              </a:rPr>
              <a:t>appear</a:t>
            </a:r>
            <a:r>
              <a:rPr sz="1200" spc="-19" dirty="0">
                <a:solidFill>
                  <a:srgbClr val="404040"/>
                </a:solidFill>
                <a:latin typeface="Trebuchet MS"/>
                <a:cs typeface="Trebuchet MS"/>
              </a:rPr>
              <a:t> </a:t>
            </a:r>
            <a:r>
              <a:rPr sz="1200" dirty="0">
                <a:solidFill>
                  <a:srgbClr val="404040"/>
                </a:solidFill>
                <a:latin typeface="Trebuchet MS"/>
                <a:cs typeface="Trebuchet MS"/>
              </a:rPr>
              <a:t>at</a:t>
            </a:r>
            <a:r>
              <a:rPr sz="1200" spc="-23" dirty="0">
                <a:solidFill>
                  <a:srgbClr val="404040"/>
                </a:solidFill>
                <a:latin typeface="Trebuchet MS"/>
                <a:cs typeface="Trebuchet MS"/>
              </a:rPr>
              <a:t> </a:t>
            </a:r>
            <a:r>
              <a:rPr sz="1200" dirty="0">
                <a:solidFill>
                  <a:srgbClr val="404040"/>
                </a:solidFill>
                <a:latin typeface="Trebuchet MS"/>
                <a:cs typeface="Trebuchet MS"/>
              </a:rPr>
              <a:t>the</a:t>
            </a:r>
            <a:r>
              <a:rPr sz="1200" spc="-11" dirty="0">
                <a:solidFill>
                  <a:srgbClr val="404040"/>
                </a:solidFill>
                <a:latin typeface="Trebuchet MS"/>
                <a:cs typeface="Trebuchet MS"/>
              </a:rPr>
              <a:t> </a:t>
            </a:r>
            <a:r>
              <a:rPr sz="1200" dirty="0">
                <a:solidFill>
                  <a:srgbClr val="404040"/>
                </a:solidFill>
                <a:latin typeface="Trebuchet MS"/>
                <a:cs typeface="Trebuchet MS"/>
              </a:rPr>
              <a:t>end</a:t>
            </a:r>
            <a:r>
              <a:rPr sz="1200" spc="-23" dirty="0">
                <a:solidFill>
                  <a:srgbClr val="404040"/>
                </a:solidFill>
                <a:latin typeface="Trebuchet MS"/>
                <a:cs typeface="Trebuchet MS"/>
              </a:rPr>
              <a:t> </a:t>
            </a:r>
            <a:r>
              <a:rPr sz="1200" dirty="0">
                <a:solidFill>
                  <a:srgbClr val="404040"/>
                </a:solidFill>
                <a:latin typeface="Trebuchet MS"/>
                <a:cs typeface="Trebuchet MS"/>
              </a:rPr>
              <a:t>of</a:t>
            </a:r>
            <a:r>
              <a:rPr sz="1200" spc="-8" dirty="0">
                <a:solidFill>
                  <a:srgbClr val="404040"/>
                </a:solidFill>
                <a:latin typeface="Trebuchet MS"/>
                <a:cs typeface="Trebuchet MS"/>
              </a:rPr>
              <a:t> </a:t>
            </a:r>
            <a:r>
              <a:rPr sz="1200" dirty="0">
                <a:solidFill>
                  <a:srgbClr val="404040"/>
                </a:solidFill>
                <a:latin typeface="Trebuchet MS"/>
                <a:cs typeface="Trebuchet MS"/>
              </a:rPr>
              <a:t>the</a:t>
            </a:r>
            <a:r>
              <a:rPr sz="1200" spc="-19" dirty="0">
                <a:solidFill>
                  <a:srgbClr val="404040"/>
                </a:solidFill>
                <a:latin typeface="Trebuchet MS"/>
                <a:cs typeface="Trebuchet MS"/>
              </a:rPr>
              <a:t> </a:t>
            </a:r>
            <a:r>
              <a:rPr sz="1200" spc="-8" dirty="0">
                <a:solidFill>
                  <a:srgbClr val="404040"/>
                </a:solidFill>
                <a:latin typeface="Trebuchet MS"/>
                <a:cs typeface="Trebuchet MS"/>
              </a:rPr>
              <a:t>string</a:t>
            </a:r>
            <a:endParaRPr sz="1200" dirty="0">
              <a:latin typeface="Trebuchet MS"/>
              <a:cs typeface="Trebuchet MS"/>
            </a:endParaRPr>
          </a:p>
          <a:p>
            <a:pPr marL="567214" lvl="1" indent="-214789">
              <a:spcBef>
                <a:spcPts val="38"/>
              </a:spcBef>
              <a:buClr>
                <a:srgbClr val="90C225"/>
              </a:buClr>
              <a:buSzPct val="78125"/>
              <a:buFont typeface="Wingdings 3"/>
              <a:buChar char=""/>
              <a:tabLst>
                <a:tab pos="567214" algn="l"/>
              </a:tabLst>
            </a:pPr>
            <a:r>
              <a:rPr sz="1200" dirty="0">
                <a:solidFill>
                  <a:srgbClr val="404040"/>
                </a:solidFill>
                <a:latin typeface="Trebuchet MS"/>
                <a:cs typeface="Trebuchet MS"/>
              </a:rPr>
              <a:t>Wildcards</a:t>
            </a:r>
            <a:r>
              <a:rPr sz="1200" spc="-15" dirty="0">
                <a:solidFill>
                  <a:srgbClr val="404040"/>
                </a:solidFill>
                <a:latin typeface="Trebuchet MS"/>
                <a:cs typeface="Trebuchet MS"/>
              </a:rPr>
              <a:t> </a:t>
            </a:r>
            <a:r>
              <a:rPr sz="1200" dirty="0">
                <a:solidFill>
                  <a:srgbClr val="404040"/>
                </a:solidFill>
                <a:latin typeface="Trebuchet MS"/>
                <a:cs typeface="Trebuchet MS"/>
              </a:rPr>
              <a:t>must</a:t>
            </a:r>
            <a:r>
              <a:rPr sz="1200" spc="-23" dirty="0">
                <a:solidFill>
                  <a:srgbClr val="404040"/>
                </a:solidFill>
                <a:latin typeface="Trebuchet MS"/>
                <a:cs typeface="Trebuchet MS"/>
              </a:rPr>
              <a:t> </a:t>
            </a:r>
            <a:r>
              <a:rPr sz="1200" dirty="0">
                <a:solidFill>
                  <a:srgbClr val="404040"/>
                </a:solidFill>
                <a:latin typeface="Trebuchet MS"/>
                <a:cs typeface="Trebuchet MS"/>
              </a:rPr>
              <a:t>be</a:t>
            </a:r>
            <a:r>
              <a:rPr sz="1200" spc="-19" dirty="0">
                <a:solidFill>
                  <a:srgbClr val="404040"/>
                </a:solidFill>
                <a:latin typeface="Trebuchet MS"/>
                <a:cs typeface="Trebuchet MS"/>
              </a:rPr>
              <a:t> </a:t>
            </a:r>
            <a:r>
              <a:rPr sz="1200" dirty="0">
                <a:solidFill>
                  <a:srgbClr val="404040"/>
                </a:solidFill>
                <a:latin typeface="Trebuchet MS"/>
                <a:cs typeface="Trebuchet MS"/>
              </a:rPr>
              <a:t>next</a:t>
            </a:r>
            <a:r>
              <a:rPr sz="1200" spc="-26" dirty="0">
                <a:solidFill>
                  <a:srgbClr val="404040"/>
                </a:solidFill>
                <a:latin typeface="Trebuchet MS"/>
                <a:cs typeface="Trebuchet MS"/>
              </a:rPr>
              <a:t> </a:t>
            </a:r>
            <a:r>
              <a:rPr sz="1200" dirty="0">
                <a:solidFill>
                  <a:srgbClr val="404040"/>
                </a:solidFill>
                <a:latin typeface="Trebuchet MS"/>
                <a:cs typeface="Trebuchet MS"/>
              </a:rPr>
              <a:t>to</a:t>
            </a:r>
            <a:r>
              <a:rPr sz="1200" spc="-19" dirty="0">
                <a:solidFill>
                  <a:srgbClr val="404040"/>
                </a:solidFill>
                <a:latin typeface="Trebuchet MS"/>
                <a:cs typeface="Trebuchet MS"/>
              </a:rPr>
              <a:t> </a:t>
            </a:r>
            <a:r>
              <a:rPr sz="1200" dirty="0">
                <a:solidFill>
                  <a:srgbClr val="404040"/>
                </a:solidFill>
                <a:latin typeface="Trebuchet MS"/>
                <a:cs typeface="Trebuchet MS"/>
              </a:rPr>
              <a:t>a</a:t>
            </a:r>
            <a:r>
              <a:rPr sz="1200" spc="-30" dirty="0">
                <a:solidFill>
                  <a:srgbClr val="404040"/>
                </a:solidFill>
                <a:latin typeface="Trebuchet MS"/>
                <a:cs typeface="Trebuchet MS"/>
              </a:rPr>
              <a:t> </a:t>
            </a:r>
            <a:r>
              <a:rPr sz="1200" spc="-8" dirty="0">
                <a:solidFill>
                  <a:srgbClr val="404040"/>
                </a:solidFill>
                <a:latin typeface="Trebuchet MS"/>
                <a:cs typeface="Trebuchet MS"/>
              </a:rPr>
              <a:t>separator</a:t>
            </a:r>
            <a:endParaRPr sz="1200" dirty="0">
              <a:latin typeface="Trebuchet MS"/>
              <a:cs typeface="Trebuchet MS"/>
            </a:endParaRPr>
          </a:p>
          <a:p>
            <a:pPr marL="567214" lvl="1" indent="-214789">
              <a:spcBef>
                <a:spcPts val="26"/>
              </a:spcBef>
              <a:buClr>
                <a:srgbClr val="90C225"/>
              </a:buClr>
              <a:buSzPct val="78125"/>
              <a:buFont typeface="Wingdings 3"/>
              <a:buChar char=""/>
              <a:tabLst>
                <a:tab pos="567214" algn="l"/>
              </a:tabLst>
            </a:pPr>
            <a:r>
              <a:rPr sz="1200" dirty="0">
                <a:solidFill>
                  <a:srgbClr val="404040"/>
                </a:solidFill>
                <a:latin typeface="Trebuchet MS"/>
                <a:cs typeface="Trebuchet MS"/>
              </a:rPr>
              <a:t>Cannot</a:t>
            </a:r>
            <a:r>
              <a:rPr sz="1200" spc="-26" dirty="0">
                <a:solidFill>
                  <a:srgbClr val="404040"/>
                </a:solidFill>
                <a:latin typeface="Trebuchet MS"/>
                <a:cs typeface="Trebuchet MS"/>
              </a:rPr>
              <a:t> </a:t>
            </a:r>
            <a:r>
              <a:rPr sz="1200" dirty="0">
                <a:solidFill>
                  <a:srgbClr val="404040"/>
                </a:solidFill>
                <a:latin typeface="Trebuchet MS"/>
                <a:cs typeface="Trebuchet MS"/>
              </a:rPr>
              <a:t>be</a:t>
            </a:r>
            <a:r>
              <a:rPr sz="1200" spc="-26" dirty="0">
                <a:solidFill>
                  <a:srgbClr val="404040"/>
                </a:solidFill>
                <a:latin typeface="Trebuchet MS"/>
                <a:cs typeface="Trebuchet MS"/>
              </a:rPr>
              <a:t> </a:t>
            </a:r>
            <a:r>
              <a:rPr sz="1200" dirty="0">
                <a:solidFill>
                  <a:srgbClr val="404040"/>
                </a:solidFill>
                <a:latin typeface="Trebuchet MS"/>
                <a:cs typeface="Trebuchet MS"/>
              </a:rPr>
              <a:t>used</a:t>
            </a:r>
            <a:r>
              <a:rPr sz="1200" spc="-30" dirty="0">
                <a:solidFill>
                  <a:srgbClr val="404040"/>
                </a:solidFill>
                <a:latin typeface="Trebuchet MS"/>
                <a:cs typeface="Trebuchet MS"/>
              </a:rPr>
              <a:t> </a:t>
            </a:r>
            <a:r>
              <a:rPr sz="1200" dirty="0">
                <a:solidFill>
                  <a:srgbClr val="404040"/>
                </a:solidFill>
                <a:latin typeface="Trebuchet MS"/>
                <a:cs typeface="Trebuchet MS"/>
              </a:rPr>
              <a:t>wildcards</a:t>
            </a:r>
            <a:r>
              <a:rPr sz="1200" spc="-30" dirty="0">
                <a:solidFill>
                  <a:srgbClr val="404040"/>
                </a:solidFill>
                <a:latin typeface="Trebuchet MS"/>
                <a:cs typeface="Trebuchet MS"/>
              </a:rPr>
              <a:t> </a:t>
            </a:r>
            <a:r>
              <a:rPr sz="1200" dirty="0">
                <a:solidFill>
                  <a:srgbClr val="404040"/>
                </a:solidFill>
                <a:latin typeface="Trebuchet MS"/>
                <a:cs typeface="Trebuchet MS"/>
              </a:rPr>
              <a:t>when</a:t>
            </a:r>
            <a:r>
              <a:rPr sz="1200" spc="-34" dirty="0">
                <a:solidFill>
                  <a:srgbClr val="404040"/>
                </a:solidFill>
                <a:latin typeface="Trebuchet MS"/>
                <a:cs typeface="Trebuchet MS"/>
              </a:rPr>
              <a:t> </a:t>
            </a:r>
            <a:r>
              <a:rPr sz="1200" spc="-8" dirty="0">
                <a:solidFill>
                  <a:srgbClr val="404040"/>
                </a:solidFill>
                <a:latin typeface="Trebuchet MS"/>
                <a:cs typeface="Trebuchet MS"/>
              </a:rPr>
              <a:t>publishing</a:t>
            </a:r>
            <a:endParaRPr sz="1200" dirty="0">
              <a:latin typeface="Trebuchet MS"/>
              <a:cs typeface="Trebuchet MS"/>
            </a:endParaRPr>
          </a:p>
          <a:p>
            <a:pPr lvl="1">
              <a:spcBef>
                <a:spcPts val="120"/>
              </a:spcBef>
              <a:buFont typeface="Wingdings 3"/>
              <a:buChar char=""/>
            </a:pPr>
            <a:endParaRPr sz="1200" dirty="0">
              <a:latin typeface="Trebuchet MS"/>
              <a:cs typeface="Trebuchet MS"/>
            </a:endParaRPr>
          </a:p>
          <a:p>
            <a:pPr marL="567214" lvl="1" indent="-214789">
              <a:buClr>
                <a:srgbClr val="90C225"/>
              </a:buClr>
              <a:buSzPct val="78125"/>
              <a:buFont typeface="Wingdings 3"/>
              <a:buChar char=""/>
              <a:tabLst>
                <a:tab pos="567214" algn="l"/>
              </a:tabLst>
            </a:pPr>
            <a:r>
              <a:rPr sz="1200" dirty="0">
                <a:solidFill>
                  <a:srgbClr val="404040"/>
                </a:solidFill>
                <a:latin typeface="Trebuchet MS"/>
                <a:cs typeface="Trebuchet MS"/>
              </a:rPr>
              <a:t>For</a:t>
            </a:r>
            <a:r>
              <a:rPr sz="1200" spc="-15" dirty="0">
                <a:solidFill>
                  <a:srgbClr val="404040"/>
                </a:solidFill>
                <a:latin typeface="Trebuchet MS"/>
                <a:cs typeface="Trebuchet MS"/>
              </a:rPr>
              <a:t> </a:t>
            </a:r>
            <a:r>
              <a:rPr sz="1200" spc="-8" dirty="0">
                <a:solidFill>
                  <a:srgbClr val="404040"/>
                </a:solidFill>
                <a:latin typeface="Trebuchet MS"/>
                <a:cs typeface="Trebuchet MS"/>
              </a:rPr>
              <a:t>example</a:t>
            </a:r>
            <a:endParaRPr sz="1200" dirty="0">
              <a:latin typeface="Trebuchet MS"/>
              <a:cs typeface="Trebuchet MS"/>
            </a:endParaRPr>
          </a:p>
          <a:p>
            <a:pPr marL="865823" lvl="2" indent="-170974">
              <a:spcBef>
                <a:spcPts val="45"/>
              </a:spcBef>
              <a:buClr>
                <a:srgbClr val="90C225"/>
              </a:buClr>
              <a:buSzPct val="80769"/>
              <a:buFont typeface="Wingdings 3"/>
              <a:buChar char=""/>
              <a:tabLst>
                <a:tab pos="865823" algn="l"/>
              </a:tabLst>
            </a:pPr>
            <a:r>
              <a:rPr sz="975" i="1" spc="-8" dirty="0">
                <a:solidFill>
                  <a:srgbClr val="404040"/>
                </a:solidFill>
                <a:latin typeface="Trebuchet MS"/>
                <a:cs typeface="Trebuchet MS"/>
              </a:rPr>
              <a:t>UK/Hants/Hursley/SO212JN/1/energyConsumption</a:t>
            </a:r>
            <a:endParaRPr sz="975" dirty="0">
              <a:latin typeface="Trebuchet MS"/>
              <a:cs typeface="Trebuchet MS"/>
            </a:endParaRPr>
          </a:p>
          <a:p>
            <a:pPr marL="1209199" lvl="3" indent="-171450">
              <a:spcBef>
                <a:spcPts val="53"/>
              </a:spcBef>
              <a:buClr>
                <a:srgbClr val="90C225"/>
              </a:buClr>
              <a:buSzPct val="77272"/>
              <a:buFont typeface="Wingdings 3"/>
              <a:buChar char=""/>
              <a:tabLst>
                <a:tab pos="1209199" algn="l"/>
              </a:tabLst>
            </a:pPr>
            <a:r>
              <a:rPr sz="825" dirty="0">
                <a:solidFill>
                  <a:srgbClr val="404040"/>
                </a:solidFill>
                <a:latin typeface="Trebuchet MS"/>
                <a:cs typeface="Trebuchet MS"/>
              </a:rPr>
              <a:t>Energy</a:t>
            </a:r>
            <a:r>
              <a:rPr sz="825" spc="-26" dirty="0">
                <a:solidFill>
                  <a:srgbClr val="404040"/>
                </a:solidFill>
                <a:latin typeface="Trebuchet MS"/>
                <a:cs typeface="Trebuchet MS"/>
              </a:rPr>
              <a:t> </a:t>
            </a:r>
            <a:r>
              <a:rPr sz="825" dirty="0">
                <a:solidFill>
                  <a:srgbClr val="404040"/>
                </a:solidFill>
                <a:latin typeface="Trebuchet MS"/>
                <a:cs typeface="Trebuchet MS"/>
              </a:rPr>
              <a:t>consumption</a:t>
            </a:r>
            <a:r>
              <a:rPr sz="825" spc="-4" dirty="0">
                <a:solidFill>
                  <a:srgbClr val="404040"/>
                </a:solidFill>
                <a:latin typeface="Trebuchet MS"/>
                <a:cs typeface="Trebuchet MS"/>
              </a:rPr>
              <a:t> </a:t>
            </a:r>
            <a:r>
              <a:rPr sz="825" dirty="0">
                <a:solidFill>
                  <a:srgbClr val="404040"/>
                </a:solidFill>
                <a:latin typeface="Trebuchet MS"/>
                <a:cs typeface="Trebuchet MS"/>
              </a:rPr>
              <a:t>for</a:t>
            </a:r>
            <a:r>
              <a:rPr sz="825" spc="-11" dirty="0">
                <a:solidFill>
                  <a:srgbClr val="404040"/>
                </a:solidFill>
                <a:latin typeface="Trebuchet MS"/>
                <a:cs typeface="Trebuchet MS"/>
              </a:rPr>
              <a:t> </a:t>
            </a:r>
            <a:r>
              <a:rPr sz="825" dirty="0">
                <a:solidFill>
                  <a:srgbClr val="404040"/>
                </a:solidFill>
                <a:latin typeface="Trebuchet MS"/>
                <a:cs typeface="Trebuchet MS"/>
              </a:rPr>
              <a:t>1</a:t>
            </a:r>
            <a:r>
              <a:rPr sz="825" spc="-11" dirty="0">
                <a:solidFill>
                  <a:srgbClr val="404040"/>
                </a:solidFill>
                <a:latin typeface="Trebuchet MS"/>
                <a:cs typeface="Trebuchet MS"/>
              </a:rPr>
              <a:t> </a:t>
            </a:r>
            <a:r>
              <a:rPr sz="825" dirty="0">
                <a:solidFill>
                  <a:srgbClr val="404040"/>
                </a:solidFill>
                <a:latin typeface="Trebuchet MS"/>
                <a:cs typeface="Trebuchet MS"/>
              </a:rPr>
              <a:t>house</a:t>
            </a:r>
            <a:r>
              <a:rPr sz="825" spc="-8" dirty="0">
                <a:solidFill>
                  <a:srgbClr val="404040"/>
                </a:solidFill>
                <a:latin typeface="Trebuchet MS"/>
                <a:cs typeface="Trebuchet MS"/>
              </a:rPr>
              <a:t> </a:t>
            </a:r>
            <a:r>
              <a:rPr sz="825" dirty="0">
                <a:solidFill>
                  <a:srgbClr val="404040"/>
                </a:solidFill>
                <a:latin typeface="Trebuchet MS"/>
                <a:cs typeface="Trebuchet MS"/>
              </a:rPr>
              <a:t>in</a:t>
            </a:r>
            <a:r>
              <a:rPr sz="825" spc="-15" dirty="0">
                <a:solidFill>
                  <a:srgbClr val="404040"/>
                </a:solidFill>
                <a:latin typeface="Trebuchet MS"/>
                <a:cs typeface="Trebuchet MS"/>
              </a:rPr>
              <a:t> </a:t>
            </a:r>
            <a:r>
              <a:rPr sz="825" spc="-8" dirty="0">
                <a:solidFill>
                  <a:srgbClr val="404040"/>
                </a:solidFill>
                <a:latin typeface="Trebuchet MS"/>
                <a:cs typeface="Trebuchet MS"/>
              </a:rPr>
              <a:t>Hursley</a:t>
            </a:r>
            <a:endParaRPr sz="825" dirty="0">
              <a:latin typeface="Trebuchet MS"/>
              <a:cs typeface="Trebuchet MS"/>
            </a:endParaRPr>
          </a:p>
          <a:p>
            <a:pPr marL="170974" marR="2836069" lvl="2" indent="-170974" algn="r">
              <a:spcBef>
                <a:spcPts val="30"/>
              </a:spcBef>
              <a:buClr>
                <a:srgbClr val="90C225"/>
              </a:buClr>
              <a:buSzPct val="80769"/>
              <a:buFont typeface="Wingdings 3"/>
              <a:buChar char=""/>
              <a:tabLst>
                <a:tab pos="170974" algn="l"/>
              </a:tabLst>
            </a:pPr>
            <a:r>
              <a:rPr sz="975" i="1" spc="-8" dirty="0">
                <a:solidFill>
                  <a:srgbClr val="404040"/>
                </a:solidFill>
                <a:latin typeface="Trebuchet MS"/>
                <a:cs typeface="Trebuchet MS"/>
              </a:rPr>
              <a:t>UK/Hants/Hursley/+/+/energyConsumption</a:t>
            </a:r>
            <a:endParaRPr sz="975" dirty="0">
              <a:latin typeface="Trebuchet MS"/>
              <a:cs typeface="Trebuchet MS"/>
            </a:endParaRPr>
          </a:p>
          <a:p>
            <a:pPr marL="170974" marR="2827020" lvl="3" indent="-170974" algn="r">
              <a:spcBef>
                <a:spcPts val="49"/>
              </a:spcBef>
              <a:buClr>
                <a:srgbClr val="90C225"/>
              </a:buClr>
              <a:buSzPct val="77272"/>
              <a:buFont typeface="Wingdings 3"/>
              <a:buChar char=""/>
              <a:tabLst>
                <a:tab pos="170974" algn="l"/>
              </a:tabLst>
            </a:pPr>
            <a:r>
              <a:rPr sz="825" dirty="0">
                <a:solidFill>
                  <a:srgbClr val="404040"/>
                </a:solidFill>
                <a:latin typeface="Trebuchet MS"/>
                <a:cs typeface="Trebuchet MS"/>
              </a:rPr>
              <a:t>Energy</a:t>
            </a:r>
            <a:r>
              <a:rPr sz="825" spc="-26" dirty="0">
                <a:solidFill>
                  <a:srgbClr val="404040"/>
                </a:solidFill>
                <a:latin typeface="Trebuchet MS"/>
                <a:cs typeface="Trebuchet MS"/>
              </a:rPr>
              <a:t> </a:t>
            </a:r>
            <a:r>
              <a:rPr sz="825" dirty="0">
                <a:solidFill>
                  <a:srgbClr val="404040"/>
                </a:solidFill>
                <a:latin typeface="Trebuchet MS"/>
                <a:cs typeface="Trebuchet MS"/>
              </a:rPr>
              <a:t>consumption</a:t>
            </a:r>
            <a:r>
              <a:rPr sz="825" spc="-8" dirty="0">
                <a:solidFill>
                  <a:srgbClr val="404040"/>
                </a:solidFill>
                <a:latin typeface="Trebuchet MS"/>
                <a:cs typeface="Trebuchet MS"/>
              </a:rPr>
              <a:t> </a:t>
            </a:r>
            <a:r>
              <a:rPr sz="825" dirty="0">
                <a:solidFill>
                  <a:srgbClr val="404040"/>
                </a:solidFill>
                <a:latin typeface="Trebuchet MS"/>
                <a:cs typeface="Trebuchet MS"/>
              </a:rPr>
              <a:t>for</a:t>
            </a:r>
            <a:r>
              <a:rPr sz="825" spc="-15" dirty="0">
                <a:solidFill>
                  <a:srgbClr val="404040"/>
                </a:solidFill>
                <a:latin typeface="Trebuchet MS"/>
                <a:cs typeface="Trebuchet MS"/>
              </a:rPr>
              <a:t> </a:t>
            </a:r>
            <a:r>
              <a:rPr sz="825" dirty="0">
                <a:solidFill>
                  <a:srgbClr val="404040"/>
                </a:solidFill>
                <a:latin typeface="Trebuchet MS"/>
                <a:cs typeface="Trebuchet MS"/>
              </a:rPr>
              <a:t>all</a:t>
            </a:r>
            <a:r>
              <a:rPr sz="825" spc="-19" dirty="0">
                <a:solidFill>
                  <a:srgbClr val="404040"/>
                </a:solidFill>
                <a:latin typeface="Trebuchet MS"/>
                <a:cs typeface="Trebuchet MS"/>
              </a:rPr>
              <a:t> </a:t>
            </a:r>
            <a:r>
              <a:rPr sz="825" dirty="0">
                <a:solidFill>
                  <a:srgbClr val="404040"/>
                </a:solidFill>
                <a:latin typeface="Trebuchet MS"/>
                <a:cs typeface="Trebuchet MS"/>
              </a:rPr>
              <a:t>houses</a:t>
            </a:r>
            <a:r>
              <a:rPr sz="825" spc="-8" dirty="0">
                <a:solidFill>
                  <a:srgbClr val="404040"/>
                </a:solidFill>
                <a:latin typeface="Trebuchet MS"/>
                <a:cs typeface="Trebuchet MS"/>
              </a:rPr>
              <a:t> </a:t>
            </a:r>
            <a:r>
              <a:rPr sz="825" dirty="0">
                <a:solidFill>
                  <a:srgbClr val="404040"/>
                </a:solidFill>
                <a:latin typeface="Trebuchet MS"/>
                <a:cs typeface="Trebuchet MS"/>
              </a:rPr>
              <a:t>in</a:t>
            </a:r>
            <a:r>
              <a:rPr sz="825" spc="-15" dirty="0">
                <a:solidFill>
                  <a:srgbClr val="404040"/>
                </a:solidFill>
                <a:latin typeface="Trebuchet MS"/>
                <a:cs typeface="Trebuchet MS"/>
              </a:rPr>
              <a:t> </a:t>
            </a:r>
            <a:r>
              <a:rPr sz="825" spc="-8" dirty="0">
                <a:solidFill>
                  <a:srgbClr val="404040"/>
                </a:solidFill>
                <a:latin typeface="Trebuchet MS"/>
                <a:cs typeface="Trebuchet MS"/>
              </a:rPr>
              <a:t>Hursley</a:t>
            </a:r>
            <a:endParaRPr sz="825" dirty="0">
              <a:latin typeface="Trebuchet MS"/>
              <a:cs typeface="Trebuchet MS"/>
            </a:endParaRPr>
          </a:p>
          <a:p>
            <a:pPr marL="865823" lvl="2" indent="-170974">
              <a:spcBef>
                <a:spcPts val="41"/>
              </a:spcBef>
              <a:buClr>
                <a:srgbClr val="90C225"/>
              </a:buClr>
              <a:buSzPct val="80769"/>
              <a:buFont typeface="Wingdings 3"/>
              <a:buChar char=""/>
              <a:tabLst>
                <a:tab pos="865823" algn="l"/>
              </a:tabLst>
            </a:pPr>
            <a:r>
              <a:rPr sz="975" i="1" spc="-8" dirty="0">
                <a:solidFill>
                  <a:srgbClr val="404040"/>
                </a:solidFill>
                <a:latin typeface="Trebuchet MS"/>
                <a:cs typeface="Trebuchet MS"/>
              </a:rPr>
              <a:t>UK/Hants/Hursley/SO212JN/#</a:t>
            </a:r>
            <a:endParaRPr sz="975" dirty="0">
              <a:latin typeface="Trebuchet MS"/>
              <a:cs typeface="Trebuchet MS"/>
            </a:endParaRPr>
          </a:p>
          <a:p>
            <a:pPr marL="1209199" lvl="3" indent="-171450">
              <a:spcBef>
                <a:spcPts val="41"/>
              </a:spcBef>
              <a:buClr>
                <a:srgbClr val="90C225"/>
              </a:buClr>
              <a:buSzPct val="77272"/>
              <a:buFont typeface="Wingdings 3"/>
              <a:buChar char=""/>
              <a:tabLst>
                <a:tab pos="1209199" algn="l"/>
              </a:tabLst>
            </a:pPr>
            <a:r>
              <a:rPr sz="825" dirty="0">
                <a:solidFill>
                  <a:srgbClr val="404040"/>
                </a:solidFill>
                <a:latin typeface="Trebuchet MS"/>
                <a:cs typeface="Trebuchet MS"/>
              </a:rPr>
              <a:t>Details</a:t>
            </a:r>
            <a:r>
              <a:rPr sz="825" spc="-11" dirty="0">
                <a:solidFill>
                  <a:srgbClr val="404040"/>
                </a:solidFill>
                <a:latin typeface="Trebuchet MS"/>
                <a:cs typeface="Trebuchet MS"/>
              </a:rPr>
              <a:t> </a:t>
            </a:r>
            <a:r>
              <a:rPr sz="825" dirty="0">
                <a:solidFill>
                  <a:srgbClr val="404040"/>
                </a:solidFill>
                <a:latin typeface="Trebuchet MS"/>
                <a:cs typeface="Trebuchet MS"/>
              </a:rPr>
              <a:t>of</a:t>
            </a:r>
            <a:r>
              <a:rPr sz="825" spc="-8" dirty="0">
                <a:solidFill>
                  <a:srgbClr val="404040"/>
                </a:solidFill>
                <a:latin typeface="Trebuchet MS"/>
                <a:cs typeface="Trebuchet MS"/>
              </a:rPr>
              <a:t> </a:t>
            </a:r>
            <a:r>
              <a:rPr sz="825" dirty="0">
                <a:solidFill>
                  <a:srgbClr val="404040"/>
                </a:solidFill>
                <a:latin typeface="Trebuchet MS"/>
                <a:cs typeface="Trebuchet MS"/>
              </a:rPr>
              <a:t>energy</a:t>
            </a:r>
            <a:r>
              <a:rPr sz="825" spc="-26" dirty="0">
                <a:solidFill>
                  <a:srgbClr val="404040"/>
                </a:solidFill>
                <a:latin typeface="Trebuchet MS"/>
                <a:cs typeface="Trebuchet MS"/>
              </a:rPr>
              <a:t> </a:t>
            </a:r>
            <a:r>
              <a:rPr sz="825" dirty="0">
                <a:solidFill>
                  <a:srgbClr val="404040"/>
                </a:solidFill>
                <a:latin typeface="Trebuchet MS"/>
                <a:cs typeface="Trebuchet MS"/>
              </a:rPr>
              <a:t>consumption,</a:t>
            </a:r>
            <a:r>
              <a:rPr sz="825" spc="-15" dirty="0">
                <a:solidFill>
                  <a:srgbClr val="404040"/>
                </a:solidFill>
                <a:latin typeface="Trebuchet MS"/>
                <a:cs typeface="Trebuchet MS"/>
              </a:rPr>
              <a:t> </a:t>
            </a:r>
            <a:r>
              <a:rPr sz="825" dirty="0">
                <a:solidFill>
                  <a:srgbClr val="404040"/>
                </a:solidFill>
                <a:latin typeface="Trebuchet MS"/>
                <a:cs typeface="Trebuchet MS"/>
              </a:rPr>
              <a:t>solar</a:t>
            </a:r>
            <a:r>
              <a:rPr sz="825" spc="-15" dirty="0">
                <a:solidFill>
                  <a:srgbClr val="404040"/>
                </a:solidFill>
                <a:latin typeface="Trebuchet MS"/>
                <a:cs typeface="Trebuchet MS"/>
              </a:rPr>
              <a:t> </a:t>
            </a:r>
            <a:r>
              <a:rPr sz="825" dirty="0">
                <a:solidFill>
                  <a:srgbClr val="404040"/>
                </a:solidFill>
                <a:latin typeface="Trebuchet MS"/>
                <a:cs typeface="Trebuchet MS"/>
              </a:rPr>
              <a:t>and</a:t>
            </a:r>
            <a:r>
              <a:rPr sz="825" spc="-19" dirty="0">
                <a:solidFill>
                  <a:srgbClr val="404040"/>
                </a:solidFill>
                <a:latin typeface="Trebuchet MS"/>
                <a:cs typeface="Trebuchet MS"/>
              </a:rPr>
              <a:t> </a:t>
            </a:r>
            <a:r>
              <a:rPr sz="825" dirty="0">
                <a:solidFill>
                  <a:srgbClr val="404040"/>
                </a:solidFill>
                <a:latin typeface="Trebuchet MS"/>
                <a:cs typeface="Trebuchet MS"/>
              </a:rPr>
              <a:t>alarm</a:t>
            </a:r>
            <a:r>
              <a:rPr sz="825" spc="-19" dirty="0">
                <a:solidFill>
                  <a:srgbClr val="404040"/>
                </a:solidFill>
                <a:latin typeface="Trebuchet MS"/>
                <a:cs typeface="Trebuchet MS"/>
              </a:rPr>
              <a:t> </a:t>
            </a:r>
            <a:r>
              <a:rPr sz="825" dirty="0">
                <a:solidFill>
                  <a:srgbClr val="404040"/>
                </a:solidFill>
                <a:latin typeface="Trebuchet MS"/>
                <a:cs typeface="Trebuchet MS"/>
              </a:rPr>
              <a:t>for</a:t>
            </a:r>
            <a:r>
              <a:rPr sz="825" spc="-11" dirty="0">
                <a:solidFill>
                  <a:srgbClr val="404040"/>
                </a:solidFill>
                <a:latin typeface="Trebuchet MS"/>
                <a:cs typeface="Trebuchet MS"/>
              </a:rPr>
              <a:t> </a:t>
            </a:r>
            <a:r>
              <a:rPr sz="825" dirty="0">
                <a:solidFill>
                  <a:srgbClr val="404040"/>
                </a:solidFill>
                <a:latin typeface="Trebuchet MS"/>
                <a:cs typeface="Trebuchet MS"/>
              </a:rPr>
              <a:t>all</a:t>
            </a:r>
            <a:r>
              <a:rPr sz="825" spc="-19" dirty="0">
                <a:solidFill>
                  <a:srgbClr val="404040"/>
                </a:solidFill>
                <a:latin typeface="Trebuchet MS"/>
                <a:cs typeface="Trebuchet MS"/>
              </a:rPr>
              <a:t> </a:t>
            </a:r>
            <a:r>
              <a:rPr sz="825" dirty="0">
                <a:solidFill>
                  <a:srgbClr val="404040"/>
                </a:solidFill>
                <a:latin typeface="Trebuchet MS"/>
                <a:cs typeface="Trebuchet MS"/>
              </a:rPr>
              <a:t>houses</a:t>
            </a:r>
            <a:r>
              <a:rPr sz="825" spc="-11" dirty="0">
                <a:solidFill>
                  <a:srgbClr val="404040"/>
                </a:solidFill>
                <a:latin typeface="Trebuchet MS"/>
                <a:cs typeface="Trebuchet MS"/>
              </a:rPr>
              <a:t> </a:t>
            </a:r>
            <a:r>
              <a:rPr sz="825" dirty="0">
                <a:solidFill>
                  <a:srgbClr val="404040"/>
                </a:solidFill>
                <a:latin typeface="Trebuchet MS"/>
                <a:cs typeface="Trebuchet MS"/>
              </a:rPr>
              <a:t>in</a:t>
            </a:r>
            <a:r>
              <a:rPr sz="825" spc="-19" dirty="0">
                <a:solidFill>
                  <a:srgbClr val="404040"/>
                </a:solidFill>
                <a:latin typeface="Trebuchet MS"/>
                <a:cs typeface="Trebuchet MS"/>
              </a:rPr>
              <a:t> </a:t>
            </a:r>
            <a:r>
              <a:rPr sz="825" spc="-8" dirty="0">
                <a:solidFill>
                  <a:srgbClr val="404040"/>
                </a:solidFill>
                <a:latin typeface="Trebuchet MS"/>
                <a:cs typeface="Trebuchet MS"/>
              </a:rPr>
              <a:t>SO212JN</a:t>
            </a:r>
            <a:endParaRPr sz="825" dirty="0">
              <a:latin typeface="Trebuchet MS"/>
              <a:cs typeface="Trebuchet MS"/>
            </a:endParaRPr>
          </a:p>
        </p:txBody>
      </p:sp>
    </p:spTree>
    <p:extLst>
      <p:ext uri="{BB962C8B-B14F-4D97-AF65-F5344CB8AC3E}">
        <p14:creationId xmlns:p14="http://schemas.microsoft.com/office/powerpoint/2010/main" val="1219352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65557"/>
            <a:ext cx="5915025" cy="1025281"/>
          </a:xfrm>
          <a:prstGeom prst="rect">
            <a:avLst/>
          </a:prstGeom>
        </p:spPr>
        <p:txBody>
          <a:bodyPr vert="horz" wrap="square" lIns="0" tIns="9525" rIns="0" bIns="0" rtlCol="0" anchor="ctr">
            <a:spAutoFit/>
          </a:bodyPr>
          <a:lstStyle/>
          <a:p>
            <a:pPr marL="113348">
              <a:lnSpc>
                <a:spcPct val="100000"/>
              </a:lnSpc>
              <a:spcBef>
                <a:spcPts val="75"/>
              </a:spcBef>
            </a:pPr>
            <a:r>
              <a:rPr dirty="0"/>
              <a:t>MQTT</a:t>
            </a:r>
            <a:r>
              <a:rPr spc="-79" dirty="0"/>
              <a:t> </a:t>
            </a:r>
            <a:r>
              <a:rPr dirty="0"/>
              <a:t>publish</a:t>
            </a:r>
            <a:r>
              <a:rPr spc="-26" dirty="0"/>
              <a:t> </a:t>
            </a:r>
            <a:r>
              <a:rPr dirty="0"/>
              <a:t>subscribe</a:t>
            </a:r>
            <a:r>
              <a:rPr spc="-23" dirty="0"/>
              <a:t> </a:t>
            </a:r>
            <a:r>
              <a:rPr spc="-8" dirty="0"/>
              <a:t>architecture</a:t>
            </a:r>
          </a:p>
        </p:txBody>
      </p:sp>
      <p:sp>
        <p:nvSpPr>
          <p:cNvPr id="3" name="object 3"/>
          <p:cNvSpPr txBox="1"/>
          <p:nvPr/>
        </p:nvSpPr>
        <p:spPr>
          <a:xfrm>
            <a:off x="567233" y="1606677"/>
            <a:ext cx="2875121" cy="2649604"/>
          </a:xfrm>
          <a:prstGeom prst="rect">
            <a:avLst/>
          </a:prstGeom>
        </p:spPr>
        <p:txBody>
          <a:bodyPr vert="horz" wrap="square" lIns="0" tIns="43339" rIns="0" bIns="0" rtlCol="0">
            <a:spAutoFit/>
          </a:bodyPr>
          <a:lstStyle/>
          <a:p>
            <a:pPr marL="266700" marR="3810" indent="-257175">
              <a:lnSpc>
                <a:spcPct val="80100"/>
              </a:lnSpc>
              <a:spcBef>
                <a:spcPts val="341"/>
              </a:spcBef>
              <a:buClr>
                <a:srgbClr val="90C225"/>
              </a:buClr>
              <a:buSzPct val="80000"/>
              <a:buFont typeface="Wingdings 3"/>
              <a:buChar char=""/>
              <a:tabLst>
                <a:tab pos="266700" algn="l"/>
              </a:tabLst>
            </a:pPr>
            <a:r>
              <a:rPr sz="1125" dirty="0">
                <a:solidFill>
                  <a:srgbClr val="404040"/>
                </a:solidFill>
                <a:latin typeface="Trebuchet MS"/>
                <a:cs typeface="Trebuchet MS"/>
              </a:rPr>
              <a:t>The</a:t>
            </a:r>
            <a:r>
              <a:rPr sz="1125" spc="-26" dirty="0">
                <a:solidFill>
                  <a:srgbClr val="404040"/>
                </a:solidFill>
                <a:latin typeface="Trebuchet MS"/>
                <a:cs typeface="Trebuchet MS"/>
              </a:rPr>
              <a:t> </a:t>
            </a:r>
            <a:r>
              <a:rPr sz="1125" dirty="0">
                <a:solidFill>
                  <a:srgbClr val="404040"/>
                </a:solidFill>
                <a:latin typeface="Trebuchet MS"/>
                <a:cs typeface="Trebuchet MS"/>
              </a:rPr>
              <a:t>MQTT</a:t>
            </a:r>
            <a:r>
              <a:rPr sz="1125" spc="-38" dirty="0">
                <a:solidFill>
                  <a:srgbClr val="404040"/>
                </a:solidFill>
                <a:latin typeface="Trebuchet MS"/>
                <a:cs typeface="Trebuchet MS"/>
              </a:rPr>
              <a:t> </a:t>
            </a:r>
            <a:r>
              <a:rPr sz="1125" dirty="0">
                <a:solidFill>
                  <a:srgbClr val="404040"/>
                </a:solidFill>
                <a:latin typeface="Trebuchet MS"/>
                <a:cs typeface="Trebuchet MS"/>
              </a:rPr>
              <a:t>messages</a:t>
            </a:r>
            <a:r>
              <a:rPr sz="1125" spc="-30" dirty="0">
                <a:solidFill>
                  <a:srgbClr val="404040"/>
                </a:solidFill>
                <a:latin typeface="Trebuchet MS"/>
                <a:cs typeface="Trebuchet MS"/>
              </a:rPr>
              <a:t> </a:t>
            </a:r>
            <a:r>
              <a:rPr sz="1125" dirty="0">
                <a:solidFill>
                  <a:srgbClr val="404040"/>
                </a:solidFill>
                <a:latin typeface="Trebuchet MS"/>
                <a:cs typeface="Trebuchet MS"/>
              </a:rPr>
              <a:t>are</a:t>
            </a:r>
            <a:r>
              <a:rPr sz="1125" spc="-23" dirty="0">
                <a:solidFill>
                  <a:srgbClr val="404040"/>
                </a:solidFill>
                <a:latin typeface="Trebuchet MS"/>
                <a:cs typeface="Trebuchet MS"/>
              </a:rPr>
              <a:t> </a:t>
            </a:r>
            <a:r>
              <a:rPr sz="1125" spc="-8" dirty="0">
                <a:solidFill>
                  <a:srgbClr val="404040"/>
                </a:solidFill>
                <a:latin typeface="Trebuchet MS"/>
                <a:cs typeface="Trebuchet MS"/>
              </a:rPr>
              <a:t>delivered </a:t>
            </a:r>
            <a:r>
              <a:rPr sz="1125" dirty="0">
                <a:solidFill>
                  <a:srgbClr val="404040"/>
                </a:solidFill>
                <a:latin typeface="Trebuchet MS"/>
                <a:cs typeface="Trebuchet MS"/>
              </a:rPr>
              <a:t>asynchronously</a:t>
            </a:r>
            <a:r>
              <a:rPr sz="1125" spc="-56" dirty="0">
                <a:solidFill>
                  <a:srgbClr val="404040"/>
                </a:solidFill>
                <a:latin typeface="Trebuchet MS"/>
                <a:cs typeface="Trebuchet MS"/>
              </a:rPr>
              <a:t> </a:t>
            </a:r>
            <a:r>
              <a:rPr sz="1125" dirty="0">
                <a:solidFill>
                  <a:srgbClr val="404040"/>
                </a:solidFill>
                <a:latin typeface="Trebuchet MS"/>
                <a:cs typeface="Trebuchet MS"/>
              </a:rPr>
              <a:t>(“push”)</a:t>
            </a:r>
            <a:r>
              <a:rPr sz="1125" spc="-45" dirty="0">
                <a:solidFill>
                  <a:srgbClr val="404040"/>
                </a:solidFill>
                <a:latin typeface="Trebuchet MS"/>
                <a:cs typeface="Trebuchet MS"/>
              </a:rPr>
              <a:t> </a:t>
            </a:r>
            <a:r>
              <a:rPr sz="1125" dirty="0">
                <a:solidFill>
                  <a:srgbClr val="404040"/>
                </a:solidFill>
                <a:latin typeface="Trebuchet MS"/>
                <a:cs typeface="Trebuchet MS"/>
              </a:rPr>
              <a:t>through</a:t>
            </a:r>
            <a:r>
              <a:rPr sz="1125" spc="-41" dirty="0">
                <a:solidFill>
                  <a:srgbClr val="404040"/>
                </a:solidFill>
                <a:latin typeface="Trebuchet MS"/>
                <a:cs typeface="Trebuchet MS"/>
              </a:rPr>
              <a:t> </a:t>
            </a:r>
            <a:r>
              <a:rPr sz="1125" spc="-8" dirty="0">
                <a:solidFill>
                  <a:srgbClr val="404040"/>
                </a:solidFill>
                <a:latin typeface="Trebuchet MS"/>
                <a:cs typeface="Trebuchet MS"/>
              </a:rPr>
              <a:t>publish </a:t>
            </a:r>
            <a:r>
              <a:rPr sz="1125" dirty="0">
                <a:solidFill>
                  <a:srgbClr val="404040"/>
                </a:solidFill>
                <a:latin typeface="Trebuchet MS"/>
                <a:cs typeface="Trebuchet MS"/>
              </a:rPr>
              <a:t>subscribe</a:t>
            </a:r>
            <a:r>
              <a:rPr sz="1125" spc="-71" dirty="0">
                <a:solidFill>
                  <a:srgbClr val="404040"/>
                </a:solidFill>
                <a:latin typeface="Trebuchet MS"/>
                <a:cs typeface="Trebuchet MS"/>
              </a:rPr>
              <a:t> </a:t>
            </a:r>
            <a:r>
              <a:rPr sz="1125" spc="-8" dirty="0">
                <a:solidFill>
                  <a:srgbClr val="404040"/>
                </a:solidFill>
                <a:latin typeface="Trebuchet MS"/>
                <a:cs typeface="Trebuchet MS"/>
              </a:rPr>
              <a:t>architecture.</a:t>
            </a:r>
            <a:endParaRPr sz="1125">
              <a:latin typeface="Trebuchet MS"/>
              <a:cs typeface="Trebuchet MS"/>
            </a:endParaRPr>
          </a:p>
          <a:p>
            <a:pPr marL="266700" marR="21431" indent="-257175">
              <a:lnSpc>
                <a:spcPct val="80000"/>
              </a:lnSpc>
              <a:spcBef>
                <a:spcPts val="758"/>
              </a:spcBef>
              <a:buClr>
                <a:srgbClr val="90C225"/>
              </a:buClr>
              <a:buSzPct val="80000"/>
              <a:buFont typeface="Wingdings 3"/>
              <a:buChar char=""/>
              <a:tabLst>
                <a:tab pos="266700" algn="l"/>
              </a:tabLst>
            </a:pPr>
            <a:r>
              <a:rPr sz="1125" dirty="0">
                <a:solidFill>
                  <a:srgbClr val="404040"/>
                </a:solidFill>
                <a:latin typeface="Trebuchet MS"/>
                <a:cs typeface="Trebuchet MS"/>
              </a:rPr>
              <a:t>The</a:t>
            </a:r>
            <a:r>
              <a:rPr sz="1125" spc="-26" dirty="0">
                <a:solidFill>
                  <a:srgbClr val="404040"/>
                </a:solidFill>
                <a:latin typeface="Trebuchet MS"/>
                <a:cs typeface="Trebuchet MS"/>
              </a:rPr>
              <a:t> </a:t>
            </a:r>
            <a:r>
              <a:rPr sz="1125" dirty="0">
                <a:solidFill>
                  <a:srgbClr val="404040"/>
                </a:solidFill>
                <a:latin typeface="Trebuchet MS"/>
                <a:cs typeface="Trebuchet MS"/>
              </a:rPr>
              <a:t>MQTT</a:t>
            </a:r>
            <a:r>
              <a:rPr sz="1125" spc="-41" dirty="0">
                <a:solidFill>
                  <a:srgbClr val="404040"/>
                </a:solidFill>
                <a:latin typeface="Trebuchet MS"/>
                <a:cs typeface="Trebuchet MS"/>
              </a:rPr>
              <a:t> </a:t>
            </a:r>
            <a:r>
              <a:rPr sz="1125" dirty="0">
                <a:solidFill>
                  <a:srgbClr val="404040"/>
                </a:solidFill>
                <a:latin typeface="Trebuchet MS"/>
                <a:cs typeface="Trebuchet MS"/>
              </a:rPr>
              <a:t>protocol</a:t>
            </a:r>
            <a:r>
              <a:rPr sz="1125" spc="-41" dirty="0">
                <a:solidFill>
                  <a:srgbClr val="404040"/>
                </a:solidFill>
                <a:latin typeface="Trebuchet MS"/>
                <a:cs typeface="Trebuchet MS"/>
              </a:rPr>
              <a:t> </a:t>
            </a:r>
            <a:r>
              <a:rPr sz="1125" dirty="0">
                <a:solidFill>
                  <a:srgbClr val="404040"/>
                </a:solidFill>
                <a:latin typeface="Trebuchet MS"/>
                <a:cs typeface="Trebuchet MS"/>
              </a:rPr>
              <a:t>works</a:t>
            </a:r>
            <a:r>
              <a:rPr sz="1125" spc="-23" dirty="0">
                <a:solidFill>
                  <a:srgbClr val="404040"/>
                </a:solidFill>
                <a:latin typeface="Trebuchet MS"/>
                <a:cs typeface="Trebuchet MS"/>
              </a:rPr>
              <a:t> </a:t>
            </a:r>
            <a:r>
              <a:rPr sz="1125" dirty="0">
                <a:solidFill>
                  <a:srgbClr val="404040"/>
                </a:solidFill>
                <a:latin typeface="Trebuchet MS"/>
                <a:cs typeface="Trebuchet MS"/>
              </a:rPr>
              <a:t>by</a:t>
            </a:r>
            <a:r>
              <a:rPr sz="1125" spc="-23" dirty="0">
                <a:solidFill>
                  <a:srgbClr val="404040"/>
                </a:solidFill>
                <a:latin typeface="Trebuchet MS"/>
                <a:cs typeface="Trebuchet MS"/>
              </a:rPr>
              <a:t> </a:t>
            </a:r>
            <a:r>
              <a:rPr sz="1125" spc="-8" dirty="0">
                <a:solidFill>
                  <a:srgbClr val="404040"/>
                </a:solidFill>
                <a:latin typeface="Trebuchet MS"/>
                <a:cs typeface="Trebuchet MS"/>
              </a:rPr>
              <a:t>exchanging </a:t>
            </a:r>
            <a:r>
              <a:rPr sz="1125" dirty="0">
                <a:solidFill>
                  <a:srgbClr val="404040"/>
                </a:solidFill>
                <a:latin typeface="Trebuchet MS"/>
                <a:cs typeface="Trebuchet MS"/>
              </a:rPr>
              <a:t>a</a:t>
            </a:r>
            <a:r>
              <a:rPr sz="1125" spc="-26" dirty="0">
                <a:solidFill>
                  <a:srgbClr val="404040"/>
                </a:solidFill>
                <a:latin typeface="Trebuchet MS"/>
                <a:cs typeface="Trebuchet MS"/>
              </a:rPr>
              <a:t> </a:t>
            </a:r>
            <a:r>
              <a:rPr sz="1125" dirty="0">
                <a:solidFill>
                  <a:srgbClr val="404040"/>
                </a:solidFill>
                <a:latin typeface="Trebuchet MS"/>
                <a:cs typeface="Trebuchet MS"/>
              </a:rPr>
              <a:t>series</a:t>
            </a:r>
            <a:r>
              <a:rPr sz="1125" spc="-30" dirty="0">
                <a:solidFill>
                  <a:srgbClr val="404040"/>
                </a:solidFill>
                <a:latin typeface="Trebuchet MS"/>
                <a:cs typeface="Trebuchet MS"/>
              </a:rPr>
              <a:t> </a:t>
            </a:r>
            <a:r>
              <a:rPr sz="1125" dirty="0">
                <a:solidFill>
                  <a:srgbClr val="404040"/>
                </a:solidFill>
                <a:latin typeface="Trebuchet MS"/>
                <a:cs typeface="Trebuchet MS"/>
              </a:rPr>
              <a:t>of</a:t>
            </a:r>
            <a:r>
              <a:rPr sz="1125" spc="-26" dirty="0">
                <a:solidFill>
                  <a:srgbClr val="404040"/>
                </a:solidFill>
                <a:latin typeface="Trebuchet MS"/>
                <a:cs typeface="Trebuchet MS"/>
              </a:rPr>
              <a:t> </a:t>
            </a:r>
            <a:r>
              <a:rPr sz="1125" dirty="0">
                <a:solidFill>
                  <a:srgbClr val="404040"/>
                </a:solidFill>
                <a:latin typeface="Trebuchet MS"/>
                <a:cs typeface="Trebuchet MS"/>
              </a:rPr>
              <a:t>MQTT</a:t>
            </a:r>
            <a:r>
              <a:rPr sz="1125" spc="-38" dirty="0">
                <a:solidFill>
                  <a:srgbClr val="404040"/>
                </a:solidFill>
                <a:latin typeface="Trebuchet MS"/>
                <a:cs typeface="Trebuchet MS"/>
              </a:rPr>
              <a:t> </a:t>
            </a:r>
            <a:r>
              <a:rPr sz="1125" dirty="0">
                <a:solidFill>
                  <a:srgbClr val="404040"/>
                </a:solidFill>
                <a:latin typeface="Trebuchet MS"/>
                <a:cs typeface="Trebuchet MS"/>
              </a:rPr>
              <a:t>control</a:t>
            </a:r>
            <a:r>
              <a:rPr sz="1125" spc="-23" dirty="0">
                <a:solidFill>
                  <a:srgbClr val="404040"/>
                </a:solidFill>
                <a:latin typeface="Trebuchet MS"/>
                <a:cs typeface="Trebuchet MS"/>
              </a:rPr>
              <a:t> </a:t>
            </a:r>
            <a:r>
              <a:rPr sz="1125" dirty="0">
                <a:solidFill>
                  <a:srgbClr val="404040"/>
                </a:solidFill>
                <a:latin typeface="Trebuchet MS"/>
                <a:cs typeface="Trebuchet MS"/>
              </a:rPr>
              <a:t>packets</a:t>
            </a:r>
            <a:r>
              <a:rPr sz="1125" spc="-23" dirty="0">
                <a:solidFill>
                  <a:srgbClr val="404040"/>
                </a:solidFill>
                <a:latin typeface="Trebuchet MS"/>
                <a:cs typeface="Trebuchet MS"/>
              </a:rPr>
              <a:t> </a:t>
            </a:r>
            <a:r>
              <a:rPr sz="1125" dirty="0">
                <a:solidFill>
                  <a:srgbClr val="404040"/>
                </a:solidFill>
                <a:latin typeface="Trebuchet MS"/>
                <a:cs typeface="Trebuchet MS"/>
              </a:rPr>
              <a:t>in</a:t>
            </a:r>
            <a:r>
              <a:rPr sz="1125" spc="-23" dirty="0">
                <a:solidFill>
                  <a:srgbClr val="404040"/>
                </a:solidFill>
                <a:latin typeface="Trebuchet MS"/>
                <a:cs typeface="Trebuchet MS"/>
              </a:rPr>
              <a:t> </a:t>
            </a:r>
            <a:r>
              <a:rPr sz="1125" spc="-38" dirty="0">
                <a:solidFill>
                  <a:srgbClr val="404040"/>
                </a:solidFill>
                <a:latin typeface="Trebuchet MS"/>
                <a:cs typeface="Trebuchet MS"/>
              </a:rPr>
              <a:t>a </a:t>
            </a:r>
            <a:r>
              <a:rPr sz="1125" dirty="0">
                <a:solidFill>
                  <a:srgbClr val="404040"/>
                </a:solidFill>
                <a:latin typeface="Trebuchet MS"/>
                <a:cs typeface="Trebuchet MS"/>
              </a:rPr>
              <a:t>defined</a:t>
            </a:r>
            <a:r>
              <a:rPr sz="1125" spc="-38" dirty="0">
                <a:solidFill>
                  <a:srgbClr val="404040"/>
                </a:solidFill>
                <a:latin typeface="Trebuchet MS"/>
                <a:cs typeface="Trebuchet MS"/>
              </a:rPr>
              <a:t> </a:t>
            </a:r>
            <a:r>
              <a:rPr sz="1125" spc="-15" dirty="0">
                <a:solidFill>
                  <a:srgbClr val="404040"/>
                </a:solidFill>
                <a:latin typeface="Trebuchet MS"/>
                <a:cs typeface="Trebuchet MS"/>
              </a:rPr>
              <a:t>way.</a:t>
            </a:r>
            <a:endParaRPr sz="1125">
              <a:latin typeface="Trebuchet MS"/>
              <a:cs typeface="Trebuchet MS"/>
            </a:endParaRPr>
          </a:p>
          <a:p>
            <a:pPr marL="266700" marR="171450" indent="-257175">
              <a:lnSpc>
                <a:spcPct val="80100"/>
              </a:lnSpc>
              <a:spcBef>
                <a:spcPts val="746"/>
              </a:spcBef>
              <a:buClr>
                <a:srgbClr val="90C225"/>
              </a:buClr>
              <a:buSzPct val="80000"/>
              <a:buFont typeface="Wingdings 3"/>
              <a:buChar char=""/>
              <a:tabLst>
                <a:tab pos="266700" algn="l"/>
              </a:tabLst>
            </a:pPr>
            <a:r>
              <a:rPr sz="1125" dirty="0">
                <a:solidFill>
                  <a:srgbClr val="404040"/>
                </a:solidFill>
                <a:latin typeface="Trebuchet MS"/>
                <a:cs typeface="Trebuchet MS"/>
              </a:rPr>
              <a:t>Each</a:t>
            </a:r>
            <a:r>
              <a:rPr sz="1125" spc="-30" dirty="0">
                <a:solidFill>
                  <a:srgbClr val="404040"/>
                </a:solidFill>
                <a:latin typeface="Trebuchet MS"/>
                <a:cs typeface="Trebuchet MS"/>
              </a:rPr>
              <a:t> </a:t>
            </a:r>
            <a:r>
              <a:rPr sz="1125" dirty="0">
                <a:solidFill>
                  <a:srgbClr val="404040"/>
                </a:solidFill>
                <a:latin typeface="Trebuchet MS"/>
                <a:cs typeface="Trebuchet MS"/>
              </a:rPr>
              <a:t>control</a:t>
            </a:r>
            <a:r>
              <a:rPr sz="1125" spc="-34" dirty="0">
                <a:solidFill>
                  <a:srgbClr val="404040"/>
                </a:solidFill>
                <a:latin typeface="Trebuchet MS"/>
                <a:cs typeface="Trebuchet MS"/>
              </a:rPr>
              <a:t> </a:t>
            </a:r>
            <a:r>
              <a:rPr sz="1125" dirty="0">
                <a:solidFill>
                  <a:srgbClr val="404040"/>
                </a:solidFill>
                <a:latin typeface="Trebuchet MS"/>
                <a:cs typeface="Trebuchet MS"/>
              </a:rPr>
              <a:t>packet</a:t>
            </a:r>
            <a:r>
              <a:rPr sz="1125" spc="-23" dirty="0">
                <a:solidFill>
                  <a:srgbClr val="404040"/>
                </a:solidFill>
                <a:latin typeface="Trebuchet MS"/>
                <a:cs typeface="Trebuchet MS"/>
              </a:rPr>
              <a:t> </a:t>
            </a:r>
            <a:r>
              <a:rPr sz="1125" dirty="0">
                <a:solidFill>
                  <a:srgbClr val="404040"/>
                </a:solidFill>
                <a:latin typeface="Trebuchet MS"/>
                <a:cs typeface="Trebuchet MS"/>
              </a:rPr>
              <a:t>has</a:t>
            </a:r>
            <a:r>
              <a:rPr sz="1125" spc="-19" dirty="0">
                <a:solidFill>
                  <a:srgbClr val="404040"/>
                </a:solidFill>
                <a:latin typeface="Trebuchet MS"/>
                <a:cs typeface="Trebuchet MS"/>
              </a:rPr>
              <a:t> </a:t>
            </a:r>
            <a:r>
              <a:rPr sz="1125" dirty="0">
                <a:solidFill>
                  <a:srgbClr val="404040"/>
                </a:solidFill>
                <a:latin typeface="Trebuchet MS"/>
                <a:cs typeface="Trebuchet MS"/>
              </a:rPr>
              <a:t>a</a:t>
            </a:r>
            <a:r>
              <a:rPr sz="1125" spc="-26" dirty="0">
                <a:solidFill>
                  <a:srgbClr val="404040"/>
                </a:solidFill>
                <a:latin typeface="Trebuchet MS"/>
                <a:cs typeface="Trebuchet MS"/>
              </a:rPr>
              <a:t> </a:t>
            </a:r>
            <a:r>
              <a:rPr sz="1125" spc="-8" dirty="0">
                <a:solidFill>
                  <a:srgbClr val="404040"/>
                </a:solidFill>
                <a:latin typeface="Trebuchet MS"/>
                <a:cs typeface="Trebuchet MS"/>
              </a:rPr>
              <a:t>specific </a:t>
            </a:r>
            <a:r>
              <a:rPr sz="1125" dirty="0">
                <a:solidFill>
                  <a:srgbClr val="404040"/>
                </a:solidFill>
                <a:latin typeface="Trebuchet MS"/>
                <a:cs typeface="Trebuchet MS"/>
              </a:rPr>
              <a:t>purpose</a:t>
            </a:r>
            <a:r>
              <a:rPr sz="1125" spc="-34" dirty="0">
                <a:solidFill>
                  <a:srgbClr val="404040"/>
                </a:solidFill>
                <a:latin typeface="Trebuchet MS"/>
                <a:cs typeface="Trebuchet MS"/>
              </a:rPr>
              <a:t> </a:t>
            </a:r>
            <a:r>
              <a:rPr sz="1125" dirty="0">
                <a:solidFill>
                  <a:srgbClr val="404040"/>
                </a:solidFill>
                <a:latin typeface="Trebuchet MS"/>
                <a:cs typeface="Trebuchet MS"/>
              </a:rPr>
              <a:t>and</a:t>
            </a:r>
            <a:r>
              <a:rPr sz="1125" spc="-19" dirty="0">
                <a:solidFill>
                  <a:srgbClr val="404040"/>
                </a:solidFill>
                <a:latin typeface="Trebuchet MS"/>
                <a:cs typeface="Trebuchet MS"/>
              </a:rPr>
              <a:t> </a:t>
            </a:r>
            <a:r>
              <a:rPr sz="1125" dirty="0">
                <a:solidFill>
                  <a:srgbClr val="404040"/>
                </a:solidFill>
                <a:latin typeface="Trebuchet MS"/>
                <a:cs typeface="Trebuchet MS"/>
              </a:rPr>
              <a:t>every</a:t>
            </a:r>
            <a:r>
              <a:rPr sz="1125" spc="-19" dirty="0">
                <a:solidFill>
                  <a:srgbClr val="404040"/>
                </a:solidFill>
                <a:latin typeface="Trebuchet MS"/>
                <a:cs typeface="Trebuchet MS"/>
              </a:rPr>
              <a:t> </a:t>
            </a:r>
            <a:r>
              <a:rPr sz="1125" dirty="0">
                <a:solidFill>
                  <a:srgbClr val="404040"/>
                </a:solidFill>
                <a:latin typeface="Trebuchet MS"/>
                <a:cs typeface="Trebuchet MS"/>
              </a:rPr>
              <a:t>bit</a:t>
            </a:r>
            <a:r>
              <a:rPr sz="1125" spc="-34" dirty="0">
                <a:solidFill>
                  <a:srgbClr val="404040"/>
                </a:solidFill>
                <a:latin typeface="Trebuchet MS"/>
                <a:cs typeface="Trebuchet MS"/>
              </a:rPr>
              <a:t> </a:t>
            </a:r>
            <a:r>
              <a:rPr sz="1125" dirty="0">
                <a:solidFill>
                  <a:srgbClr val="404040"/>
                </a:solidFill>
                <a:latin typeface="Trebuchet MS"/>
                <a:cs typeface="Trebuchet MS"/>
              </a:rPr>
              <a:t>in</a:t>
            </a:r>
            <a:r>
              <a:rPr sz="1125" spc="-23" dirty="0">
                <a:solidFill>
                  <a:srgbClr val="404040"/>
                </a:solidFill>
                <a:latin typeface="Trebuchet MS"/>
                <a:cs typeface="Trebuchet MS"/>
              </a:rPr>
              <a:t> </a:t>
            </a:r>
            <a:r>
              <a:rPr sz="1125" dirty="0">
                <a:solidFill>
                  <a:srgbClr val="404040"/>
                </a:solidFill>
                <a:latin typeface="Trebuchet MS"/>
                <a:cs typeface="Trebuchet MS"/>
              </a:rPr>
              <a:t>the</a:t>
            </a:r>
            <a:r>
              <a:rPr sz="1125" spc="-26" dirty="0">
                <a:solidFill>
                  <a:srgbClr val="404040"/>
                </a:solidFill>
                <a:latin typeface="Trebuchet MS"/>
                <a:cs typeface="Trebuchet MS"/>
              </a:rPr>
              <a:t> </a:t>
            </a:r>
            <a:r>
              <a:rPr sz="1125" dirty="0">
                <a:solidFill>
                  <a:srgbClr val="404040"/>
                </a:solidFill>
                <a:latin typeface="Trebuchet MS"/>
                <a:cs typeface="Trebuchet MS"/>
              </a:rPr>
              <a:t>packet</a:t>
            </a:r>
            <a:r>
              <a:rPr sz="1125" spc="-26" dirty="0">
                <a:solidFill>
                  <a:srgbClr val="404040"/>
                </a:solidFill>
                <a:latin typeface="Trebuchet MS"/>
                <a:cs typeface="Trebuchet MS"/>
              </a:rPr>
              <a:t> </a:t>
            </a:r>
            <a:r>
              <a:rPr sz="1125" spc="-19" dirty="0">
                <a:solidFill>
                  <a:srgbClr val="404040"/>
                </a:solidFill>
                <a:latin typeface="Trebuchet MS"/>
                <a:cs typeface="Trebuchet MS"/>
              </a:rPr>
              <a:t>is </a:t>
            </a:r>
            <a:r>
              <a:rPr sz="1125" dirty="0">
                <a:solidFill>
                  <a:srgbClr val="404040"/>
                </a:solidFill>
                <a:latin typeface="Trebuchet MS"/>
                <a:cs typeface="Trebuchet MS"/>
              </a:rPr>
              <a:t>carefully</a:t>
            </a:r>
            <a:r>
              <a:rPr sz="1125" spc="-38" dirty="0">
                <a:solidFill>
                  <a:srgbClr val="404040"/>
                </a:solidFill>
                <a:latin typeface="Trebuchet MS"/>
                <a:cs typeface="Trebuchet MS"/>
              </a:rPr>
              <a:t> </a:t>
            </a:r>
            <a:r>
              <a:rPr sz="1125" dirty="0">
                <a:solidFill>
                  <a:srgbClr val="404040"/>
                </a:solidFill>
                <a:latin typeface="Trebuchet MS"/>
                <a:cs typeface="Trebuchet MS"/>
              </a:rPr>
              <a:t>crafted</a:t>
            </a:r>
            <a:r>
              <a:rPr sz="1125" spc="-30" dirty="0">
                <a:solidFill>
                  <a:srgbClr val="404040"/>
                </a:solidFill>
                <a:latin typeface="Trebuchet MS"/>
                <a:cs typeface="Trebuchet MS"/>
              </a:rPr>
              <a:t> </a:t>
            </a:r>
            <a:r>
              <a:rPr sz="1125" dirty="0">
                <a:solidFill>
                  <a:srgbClr val="404040"/>
                </a:solidFill>
                <a:latin typeface="Trebuchet MS"/>
                <a:cs typeface="Trebuchet MS"/>
              </a:rPr>
              <a:t>to</a:t>
            </a:r>
            <a:r>
              <a:rPr sz="1125" spc="-23" dirty="0">
                <a:solidFill>
                  <a:srgbClr val="404040"/>
                </a:solidFill>
                <a:latin typeface="Trebuchet MS"/>
                <a:cs typeface="Trebuchet MS"/>
              </a:rPr>
              <a:t> </a:t>
            </a:r>
            <a:r>
              <a:rPr sz="1125" dirty="0">
                <a:solidFill>
                  <a:srgbClr val="404040"/>
                </a:solidFill>
                <a:latin typeface="Trebuchet MS"/>
                <a:cs typeface="Trebuchet MS"/>
              </a:rPr>
              <a:t>reduce</a:t>
            </a:r>
            <a:r>
              <a:rPr sz="1125" spc="-26" dirty="0">
                <a:solidFill>
                  <a:srgbClr val="404040"/>
                </a:solidFill>
                <a:latin typeface="Trebuchet MS"/>
                <a:cs typeface="Trebuchet MS"/>
              </a:rPr>
              <a:t> </a:t>
            </a:r>
            <a:r>
              <a:rPr sz="1125" dirty="0">
                <a:solidFill>
                  <a:srgbClr val="404040"/>
                </a:solidFill>
                <a:latin typeface="Trebuchet MS"/>
                <a:cs typeface="Trebuchet MS"/>
              </a:rPr>
              <a:t>the</a:t>
            </a:r>
            <a:r>
              <a:rPr sz="1125" spc="-23" dirty="0">
                <a:solidFill>
                  <a:srgbClr val="404040"/>
                </a:solidFill>
                <a:latin typeface="Trebuchet MS"/>
                <a:cs typeface="Trebuchet MS"/>
              </a:rPr>
              <a:t> </a:t>
            </a:r>
            <a:r>
              <a:rPr sz="1125" spc="-15" dirty="0">
                <a:solidFill>
                  <a:srgbClr val="404040"/>
                </a:solidFill>
                <a:latin typeface="Trebuchet MS"/>
                <a:cs typeface="Trebuchet MS"/>
              </a:rPr>
              <a:t>data </a:t>
            </a:r>
            <a:r>
              <a:rPr sz="1125" dirty="0">
                <a:solidFill>
                  <a:srgbClr val="404040"/>
                </a:solidFill>
                <a:latin typeface="Trebuchet MS"/>
                <a:cs typeface="Trebuchet MS"/>
              </a:rPr>
              <a:t>transmitted</a:t>
            </a:r>
            <a:r>
              <a:rPr sz="1125" spc="-41" dirty="0">
                <a:solidFill>
                  <a:srgbClr val="404040"/>
                </a:solidFill>
                <a:latin typeface="Trebuchet MS"/>
                <a:cs typeface="Trebuchet MS"/>
              </a:rPr>
              <a:t> </a:t>
            </a:r>
            <a:r>
              <a:rPr sz="1125" dirty="0">
                <a:solidFill>
                  <a:srgbClr val="404040"/>
                </a:solidFill>
                <a:latin typeface="Trebuchet MS"/>
                <a:cs typeface="Trebuchet MS"/>
              </a:rPr>
              <a:t>over</a:t>
            </a:r>
            <a:r>
              <a:rPr sz="1125" spc="-38" dirty="0">
                <a:solidFill>
                  <a:srgbClr val="404040"/>
                </a:solidFill>
                <a:latin typeface="Trebuchet MS"/>
                <a:cs typeface="Trebuchet MS"/>
              </a:rPr>
              <a:t> </a:t>
            </a:r>
            <a:r>
              <a:rPr sz="1125" dirty="0">
                <a:solidFill>
                  <a:srgbClr val="404040"/>
                </a:solidFill>
                <a:latin typeface="Trebuchet MS"/>
                <a:cs typeface="Trebuchet MS"/>
              </a:rPr>
              <a:t>the</a:t>
            </a:r>
            <a:r>
              <a:rPr sz="1125" spc="-38" dirty="0">
                <a:solidFill>
                  <a:srgbClr val="404040"/>
                </a:solidFill>
                <a:latin typeface="Trebuchet MS"/>
                <a:cs typeface="Trebuchet MS"/>
              </a:rPr>
              <a:t> </a:t>
            </a:r>
            <a:r>
              <a:rPr sz="1125" spc="-8" dirty="0">
                <a:solidFill>
                  <a:srgbClr val="404040"/>
                </a:solidFill>
                <a:latin typeface="Trebuchet MS"/>
                <a:cs typeface="Trebuchet MS"/>
              </a:rPr>
              <a:t>network.</a:t>
            </a:r>
            <a:endParaRPr sz="1125">
              <a:latin typeface="Trebuchet MS"/>
              <a:cs typeface="Trebuchet MS"/>
            </a:endParaRPr>
          </a:p>
          <a:p>
            <a:pPr marL="266700" marR="38576" indent="-257175">
              <a:lnSpc>
                <a:spcPts val="1080"/>
              </a:lnSpc>
              <a:spcBef>
                <a:spcPts val="739"/>
              </a:spcBef>
              <a:buClr>
                <a:srgbClr val="90C225"/>
              </a:buClr>
              <a:buSzPct val="80000"/>
              <a:buFont typeface="Wingdings 3"/>
              <a:buChar char=""/>
              <a:tabLst>
                <a:tab pos="266700" algn="l"/>
              </a:tabLst>
            </a:pPr>
            <a:r>
              <a:rPr sz="1125" dirty="0">
                <a:solidFill>
                  <a:srgbClr val="404040"/>
                </a:solidFill>
                <a:latin typeface="Trebuchet MS"/>
                <a:cs typeface="Trebuchet MS"/>
              </a:rPr>
              <a:t>A</a:t>
            </a:r>
            <a:r>
              <a:rPr sz="1125" spc="-83" dirty="0">
                <a:solidFill>
                  <a:srgbClr val="404040"/>
                </a:solidFill>
                <a:latin typeface="Trebuchet MS"/>
                <a:cs typeface="Trebuchet MS"/>
              </a:rPr>
              <a:t> </a:t>
            </a:r>
            <a:r>
              <a:rPr sz="1125" dirty="0">
                <a:solidFill>
                  <a:srgbClr val="404040"/>
                </a:solidFill>
                <a:latin typeface="Trebuchet MS"/>
                <a:cs typeface="Trebuchet MS"/>
              </a:rPr>
              <a:t>MQTT</a:t>
            </a:r>
            <a:r>
              <a:rPr sz="1125" spc="-38" dirty="0">
                <a:solidFill>
                  <a:srgbClr val="404040"/>
                </a:solidFill>
                <a:latin typeface="Trebuchet MS"/>
                <a:cs typeface="Trebuchet MS"/>
              </a:rPr>
              <a:t> </a:t>
            </a:r>
            <a:r>
              <a:rPr sz="1125" dirty="0">
                <a:solidFill>
                  <a:srgbClr val="404040"/>
                </a:solidFill>
                <a:latin typeface="Trebuchet MS"/>
                <a:cs typeface="Trebuchet MS"/>
              </a:rPr>
              <a:t>topology</a:t>
            </a:r>
            <a:r>
              <a:rPr sz="1125" spc="-49" dirty="0">
                <a:solidFill>
                  <a:srgbClr val="404040"/>
                </a:solidFill>
                <a:latin typeface="Trebuchet MS"/>
                <a:cs typeface="Trebuchet MS"/>
              </a:rPr>
              <a:t> </a:t>
            </a:r>
            <a:r>
              <a:rPr sz="1125" dirty="0">
                <a:solidFill>
                  <a:srgbClr val="404040"/>
                </a:solidFill>
                <a:latin typeface="Trebuchet MS"/>
                <a:cs typeface="Trebuchet MS"/>
              </a:rPr>
              <a:t>has</a:t>
            </a:r>
            <a:r>
              <a:rPr sz="1125" spc="-19" dirty="0">
                <a:solidFill>
                  <a:srgbClr val="404040"/>
                </a:solidFill>
                <a:latin typeface="Trebuchet MS"/>
                <a:cs typeface="Trebuchet MS"/>
              </a:rPr>
              <a:t> </a:t>
            </a:r>
            <a:r>
              <a:rPr sz="1125" dirty="0">
                <a:solidFill>
                  <a:srgbClr val="404040"/>
                </a:solidFill>
                <a:latin typeface="Trebuchet MS"/>
                <a:cs typeface="Trebuchet MS"/>
              </a:rPr>
              <a:t>a</a:t>
            </a:r>
            <a:r>
              <a:rPr sz="1125" spc="-23" dirty="0">
                <a:solidFill>
                  <a:srgbClr val="404040"/>
                </a:solidFill>
                <a:latin typeface="Trebuchet MS"/>
                <a:cs typeface="Trebuchet MS"/>
              </a:rPr>
              <a:t> </a:t>
            </a:r>
            <a:r>
              <a:rPr sz="1125" dirty="0">
                <a:solidFill>
                  <a:srgbClr val="404040"/>
                </a:solidFill>
                <a:latin typeface="Trebuchet MS"/>
                <a:cs typeface="Trebuchet MS"/>
              </a:rPr>
              <a:t>MQTT</a:t>
            </a:r>
            <a:r>
              <a:rPr sz="1125" spc="-34" dirty="0">
                <a:solidFill>
                  <a:srgbClr val="404040"/>
                </a:solidFill>
                <a:latin typeface="Trebuchet MS"/>
                <a:cs typeface="Trebuchet MS"/>
              </a:rPr>
              <a:t> </a:t>
            </a:r>
            <a:r>
              <a:rPr sz="1125" dirty="0">
                <a:solidFill>
                  <a:srgbClr val="404040"/>
                </a:solidFill>
                <a:latin typeface="Trebuchet MS"/>
                <a:cs typeface="Trebuchet MS"/>
              </a:rPr>
              <a:t>server</a:t>
            </a:r>
            <a:r>
              <a:rPr sz="1125" spc="-15" dirty="0">
                <a:solidFill>
                  <a:srgbClr val="404040"/>
                </a:solidFill>
                <a:latin typeface="Trebuchet MS"/>
                <a:cs typeface="Trebuchet MS"/>
              </a:rPr>
              <a:t> </a:t>
            </a:r>
            <a:r>
              <a:rPr sz="1125" spc="-19" dirty="0">
                <a:solidFill>
                  <a:srgbClr val="404040"/>
                </a:solidFill>
                <a:latin typeface="Trebuchet MS"/>
                <a:cs typeface="Trebuchet MS"/>
              </a:rPr>
              <a:t>and </a:t>
            </a:r>
            <a:r>
              <a:rPr sz="1125" dirty="0">
                <a:solidFill>
                  <a:srgbClr val="404040"/>
                </a:solidFill>
                <a:latin typeface="Trebuchet MS"/>
                <a:cs typeface="Trebuchet MS"/>
              </a:rPr>
              <a:t>a</a:t>
            </a:r>
            <a:r>
              <a:rPr sz="1125" spc="-23" dirty="0">
                <a:solidFill>
                  <a:srgbClr val="404040"/>
                </a:solidFill>
                <a:latin typeface="Trebuchet MS"/>
                <a:cs typeface="Trebuchet MS"/>
              </a:rPr>
              <a:t> </a:t>
            </a:r>
            <a:r>
              <a:rPr sz="1125" dirty="0">
                <a:solidFill>
                  <a:srgbClr val="404040"/>
                </a:solidFill>
                <a:latin typeface="Trebuchet MS"/>
                <a:cs typeface="Trebuchet MS"/>
              </a:rPr>
              <a:t>MQTT</a:t>
            </a:r>
            <a:r>
              <a:rPr sz="1125" spc="-34" dirty="0">
                <a:solidFill>
                  <a:srgbClr val="404040"/>
                </a:solidFill>
                <a:latin typeface="Trebuchet MS"/>
                <a:cs typeface="Trebuchet MS"/>
              </a:rPr>
              <a:t> </a:t>
            </a:r>
            <a:r>
              <a:rPr sz="1125" spc="-8" dirty="0">
                <a:solidFill>
                  <a:srgbClr val="404040"/>
                </a:solidFill>
                <a:latin typeface="Trebuchet MS"/>
                <a:cs typeface="Trebuchet MS"/>
              </a:rPr>
              <a:t>client.</a:t>
            </a:r>
            <a:endParaRPr sz="1125">
              <a:latin typeface="Trebuchet MS"/>
              <a:cs typeface="Trebuchet MS"/>
            </a:endParaRPr>
          </a:p>
          <a:p>
            <a:pPr marL="266700" marR="27146" indent="-257175">
              <a:lnSpc>
                <a:spcPct val="80000"/>
              </a:lnSpc>
              <a:spcBef>
                <a:spcPts val="765"/>
              </a:spcBef>
              <a:buClr>
                <a:srgbClr val="90C225"/>
              </a:buClr>
              <a:buSzPct val="80000"/>
              <a:buFont typeface="Wingdings 3"/>
              <a:buChar char=""/>
              <a:tabLst>
                <a:tab pos="266700" algn="l"/>
              </a:tabLst>
            </a:pPr>
            <a:r>
              <a:rPr sz="1125" dirty="0">
                <a:solidFill>
                  <a:srgbClr val="404040"/>
                </a:solidFill>
                <a:latin typeface="Trebuchet MS"/>
                <a:cs typeface="Trebuchet MS"/>
              </a:rPr>
              <a:t>MQTT</a:t>
            </a:r>
            <a:r>
              <a:rPr sz="1125" spc="-41" dirty="0">
                <a:solidFill>
                  <a:srgbClr val="404040"/>
                </a:solidFill>
                <a:latin typeface="Trebuchet MS"/>
                <a:cs typeface="Trebuchet MS"/>
              </a:rPr>
              <a:t> </a:t>
            </a:r>
            <a:r>
              <a:rPr sz="1125" dirty="0">
                <a:solidFill>
                  <a:srgbClr val="404040"/>
                </a:solidFill>
                <a:latin typeface="Trebuchet MS"/>
                <a:cs typeface="Trebuchet MS"/>
              </a:rPr>
              <a:t>client</a:t>
            </a:r>
            <a:r>
              <a:rPr sz="1125" spc="-38" dirty="0">
                <a:solidFill>
                  <a:srgbClr val="404040"/>
                </a:solidFill>
                <a:latin typeface="Trebuchet MS"/>
                <a:cs typeface="Trebuchet MS"/>
              </a:rPr>
              <a:t> </a:t>
            </a:r>
            <a:r>
              <a:rPr sz="1125" dirty="0">
                <a:solidFill>
                  <a:srgbClr val="404040"/>
                </a:solidFill>
                <a:latin typeface="Trebuchet MS"/>
                <a:cs typeface="Trebuchet MS"/>
              </a:rPr>
              <a:t>and</a:t>
            </a:r>
            <a:r>
              <a:rPr sz="1125" spc="-26" dirty="0">
                <a:solidFill>
                  <a:srgbClr val="404040"/>
                </a:solidFill>
                <a:latin typeface="Trebuchet MS"/>
                <a:cs typeface="Trebuchet MS"/>
              </a:rPr>
              <a:t> </a:t>
            </a:r>
            <a:r>
              <a:rPr sz="1125" dirty="0">
                <a:solidFill>
                  <a:srgbClr val="404040"/>
                </a:solidFill>
                <a:latin typeface="Trebuchet MS"/>
                <a:cs typeface="Trebuchet MS"/>
              </a:rPr>
              <a:t>server</a:t>
            </a:r>
            <a:r>
              <a:rPr sz="1125" spc="-23" dirty="0">
                <a:solidFill>
                  <a:srgbClr val="404040"/>
                </a:solidFill>
                <a:latin typeface="Trebuchet MS"/>
                <a:cs typeface="Trebuchet MS"/>
              </a:rPr>
              <a:t> </a:t>
            </a:r>
            <a:r>
              <a:rPr sz="1125" spc="-8" dirty="0">
                <a:solidFill>
                  <a:srgbClr val="404040"/>
                </a:solidFill>
                <a:latin typeface="Trebuchet MS"/>
                <a:cs typeface="Trebuchet MS"/>
              </a:rPr>
              <a:t>communicate </a:t>
            </a:r>
            <a:r>
              <a:rPr sz="1125" dirty="0">
                <a:solidFill>
                  <a:srgbClr val="404040"/>
                </a:solidFill>
                <a:latin typeface="Trebuchet MS"/>
                <a:cs typeface="Trebuchet MS"/>
              </a:rPr>
              <a:t>through</a:t>
            </a:r>
            <a:r>
              <a:rPr sz="1125" spc="-30" dirty="0">
                <a:solidFill>
                  <a:srgbClr val="404040"/>
                </a:solidFill>
                <a:latin typeface="Trebuchet MS"/>
                <a:cs typeface="Trebuchet MS"/>
              </a:rPr>
              <a:t> </a:t>
            </a:r>
            <a:r>
              <a:rPr sz="1125" dirty="0">
                <a:solidFill>
                  <a:srgbClr val="404040"/>
                </a:solidFill>
                <a:latin typeface="Trebuchet MS"/>
                <a:cs typeface="Trebuchet MS"/>
              </a:rPr>
              <a:t>different</a:t>
            </a:r>
            <a:r>
              <a:rPr sz="1125" spc="-45" dirty="0">
                <a:solidFill>
                  <a:srgbClr val="404040"/>
                </a:solidFill>
                <a:latin typeface="Trebuchet MS"/>
                <a:cs typeface="Trebuchet MS"/>
              </a:rPr>
              <a:t> </a:t>
            </a:r>
            <a:r>
              <a:rPr sz="1125" dirty="0">
                <a:solidFill>
                  <a:srgbClr val="404040"/>
                </a:solidFill>
                <a:latin typeface="Trebuchet MS"/>
                <a:cs typeface="Trebuchet MS"/>
              </a:rPr>
              <a:t>control</a:t>
            </a:r>
            <a:r>
              <a:rPr sz="1125" spc="-41" dirty="0">
                <a:solidFill>
                  <a:srgbClr val="404040"/>
                </a:solidFill>
                <a:latin typeface="Trebuchet MS"/>
                <a:cs typeface="Trebuchet MS"/>
              </a:rPr>
              <a:t> </a:t>
            </a:r>
            <a:r>
              <a:rPr sz="1125" dirty="0">
                <a:solidFill>
                  <a:srgbClr val="404040"/>
                </a:solidFill>
                <a:latin typeface="Trebuchet MS"/>
                <a:cs typeface="Trebuchet MS"/>
              </a:rPr>
              <a:t>packets.</a:t>
            </a:r>
            <a:r>
              <a:rPr sz="1125" spc="-64" dirty="0">
                <a:solidFill>
                  <a:srgbClr val="404040"/>
                </a:solidFill>
                <a:latin typeface="Trebuchet MS"/>
                <a:cs typeface="Trebuchet MS"/>
              </a:rPr>
              <a:t> </a:t>
            </a:r>
            <a:r>
              <a:rPr sz="1125" spc="-8" dirty="0">
                <a:solidFill>
                  <a:srgbClr val="404040"/>
                </a:solidFill>
                <a:latin typeface="Trebuchet MS"/>
                <a:cs typeface="Trebuchet MS"/>
              </a:rPr>
              <a:t>Table </a:t>
            </a:r>
            <a:r>
              <a:rPr sz="1125" dirty="0">
                <a:solidFill>
                  <a:srgbClr val="404040"/>
                </a:solidFill>
                <a:latin typeface="Trebuchet MS"/>
                <a:cs typeface="Trebuchet MS"/>
              </a:rPr>
              <a:t>below</a:t>
            </a:r>
            <a:r>
              <a:rPr sz="1125" spc="-30" dirty="0">
                <a:solidFill>
                  <a:srgbClr val="404040"/>
                </a:solidFill>
                <a:latin typeface="Trebuchet MS"/>
                <a:cs typeface="Trebuchet MS"/>
              </a:rPr>
              <a:t> </a:t>
            </a:r>
            <a:r>
              <a:rPr sz="1125" dirty="0">
                <a:solidFill>
                  <a:srgbClr val="404040"/>
                </a:solidFill>
                <a:latin typeface="Trebuchet MS"/>
                <a:cs typeface="Trebuchet MS"/>
              </a:rPr>
              <a:t>briefly</a:t>
            </a:r>
            <a:r>
              <a:rPr sz="1125" spc="-34" dirty="0">
                <a:solidFill>
                  <a:srgbClr val="404040"/>
                </a:solidFill>
                <a:latin typeface="Trebuchet MS"/>
                <a:cs typeface="Trebuchet MS"/>
              </a:rPr>
              <a:t> </a:t>
            </a:r>
            <a:r>
              <a:rPr sz="1125" dirty="0">
                <a:solidFill>
                  <a:srgbClr val="404040"/>
                </a:solidFill>
                <a:latin typeface="Trebuchet MS"/>
                <a:cs typeface="Trebuchet MS"/>
              </a:rPr>
              <a:t>describes</a:t>
            </a:r>
            <a:r>
              <a:rPr sz="1125" spc="-34" dirty="0">
                <a:solidFill>
                  <a:srgbClr val="404040"/>
                </a:solidFill>
                <a:latin typeface="Trebuchet MS"/>
                <a:cs typeface="Trebuchet MS"/>
              </a:rPr>
              <a:t> </a:t>
            </a:r>
            <a:r>
              <a:rPr sz="1125" dirty="0">
                <a:solidFill>
                  <a:srgbClr val="404040"/>
                </a:solidFill>
                <a:latin typeface="Trebuchet MS"/>
                <a:cs typeface="Trebuchet MS"/>
              </a:rPr>
              <a:t>each</a:t>
            </a:r>
            <a:r>
              <a:rPr sz="1125" spc="-23" dirty="0">
                <a:solidFill>
                  <a:srgbClr val="404040"/>
                </a:solidFill>
                <a:latin typeface="Trebuchet MS"/>
                <a:cs typeface="Trebuchet MS"/>
              </a:rPr>
              <a:t> </a:t>
            </a:r>
            <a:r>
              <a:rPr sz="1125" dirty="0">
                <a:solidFill>
                  <a:srgbClr val="404040"/>
                </a:solidFill>
                <a:latin typeface="Trebuchet MS"/>
                <a:cs typeface="Trebuchet MS"/>
              </a:rPr>
              <a:t>of</a:t>
            </a:r>
            <a:r>
              <a:rPr sz="1125" spc="-23" dirty="0">
                <a:solidFill>
                  <a:srgbClr val="404040"/>
                </a:solidFill>
                <a:latin typeface="Trebuchet MS"/>
                <a:cs typeface="Trebuchet MS"/>
              </a:rPr>
              <a:t> </a:t>
            </a:r>
            <a:r>
              <a:rPr sz="1125" spc="-15" dirty="0">
                <a:solidFill>
                  <a:srgbClr val="404040"/>
                </a:solidFill>
                <a:latin typeface="Trebuchet MS"/>
                <a:cs typeface="Trebuchet MS"/>
              </a:rPr>
              <a:t>these </a:t>
            </a:r>
            <a:r>
              <a:rPr sz="1125" dirty="0">
                <a:solidFill>
                  <a:srgbClr val="404040"/>
                </a:solidFill>
                <a:latin typeface="Trebuchet MS"/>
                <a:cs typeface="Trebuchet MS"/>
              </a:rPr>
              <a:t>control</a:t>
            </a:r>
            <a:r>
              <a:rPr sz="1125" spc="-41" dirty="0">
                <a:solidFill>
                  <a:srgbClr val="404040"/>
                </a:solidFill>
                <a:latin typeface="Trebuchet MS"/>
                <a:cs typeface="Trebuchet MS"/>
              </a:rPr>
              <a:t> </a:t>
            </a:r>
            <a:r>
              <a:rPr sz="1125" spc="-8" dirty="0">
                <a:solidFill>
                  <a:srgbClr val="404040"/>
                </a:solidFill>
                <a:latin typeface="Trebuchet MS"/>
                <a:cs typeface="Trebuchet MS"/>
              </a:rPr>
              <a:t>packets.</a:t>
            </a:r>
            <a:endParaRPr sz="1125">
              <a:latin typeface="Trebuchet MS"/>
              <a:cs typeface="Trebuchet MS"/>
            </a:endParaRPr>
          </a:p>
        </p:txBody>
      </p:sp>
      <p:pic>
        <p:nvPicPr>
          <p:cNvPr id="4" name="object 4"/>
          <p:cNvPicPr/>
          <p:nvPr/>
        </p:nvPicPr>
        <p:blipFill>
          <a:blip r:embed="rId2" cstate="print"/>
          <a:stretch>
            <a:fillRect/>
          </a:stretch>
        </p:blipFill>
        <p:spPr>
          <a:xfrm>
            <a:off x="3637025" y="1082420"/>
            <a:ext cx="3678174" cy="3886200"/>
          </a:xfrm>
          <a:prstGeom prst="rect">
            <a:avLst/>
          </a:prstGeom>
        </p:spPr>
      </p:pic>
    </p:spTree>
    <p:extLst>
      <p:ext uri="{BB962C8B-B14F-4D97-AF65-F5344CB8AC3E}">
        <p14:creationId xmlns:p14="http://schemas.microsoft.com/office/powerpoint/2010/main" val="4226793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dirty="0"/>
              <a:t>Sample</a:t>
            </a:r>
            <a:r>
              <a:rPr spc="-41" dirty="0"/>
              <a:t> </a:t>
            </a:r>
            <a:r>
              <a:rPr dirty="0"/>
              <a:t>of</a:t>
            </a:r>
            <a:r>
              <a:rPr spc="-38" dirty="0"/>
              <a:t> </a:t>
            </a:r>
            <a:r>
              <a:rPr dirty="0"/>
              <a:t>protocol</a:t>
            </a:r>
            <a:r>
              <a:rPr spc="-23" dirty="0"/>
              <a:t> </a:t>
            </a:r>
            <a:r>
              <a:rPr spc="-19" dirty="0"/>
              <a:t>use</a:t>
            </a:r>
          </a:p>
        </p:txBody>
      </p:sp>
      <p:grpSp>
        <p:nvGrpSpPr>
          <p:cNvPr id="3" name="object 3"/>
          <p:cNvGrpSpPr/>
          <p:nvPr/>
        </p:nvGrpSpPr>
        <p:grpSpPr>
          <a:xfrm>
            <a:off x="864108" y="1640205"/>
            <a:ext cx="6042184" cy="3019901"/>
            <a:chOff x="1152144" y="2186939"/>
            <a:chExt cx="8056245" cy="4026535"/>
          </a:xfrm>
        </p:grpSpPr>
        <p:pic>
          <p:nvPicPr>
            <p:cNvPr id="4" name="object 4"/>
            <p:cNvPicPr/>
            <p:nvPr/>
          </p:nvPicPr>
          <p:blipFill>
            <a:blip r:embed="rId2" cstate="print"/>
            <a:stretch>
              <a:fillRect/>
            </a:stretch>
          </p:blipFill>
          <p:spPr>
            <a:xfrm>
              <a:off x="1152144" y="2186939"/>
              <a:ext cx="8055864" cy="4026408"/>
            </a:xfrm>
            <a:prstGeom prst="rect">
              <a:avLst/>
            </a:prstGeom>
          </p:spPr>
        </p:pic>
        <p:pic>
          <p:nvPicPr>
            <p:cNvPr id="5" name="object 5"/>
            <p:cNvPicPr/>
            <p:nvPr/>
          </p:nvPicPr>
          <p:blipFill>
            <a:blip r:embed="rId3" cstate="print"/>
            <a:stretch>
              <a:fillRect/>
            </a:stretch>
          </p:blipFill>
          <p:spPr>
            <a:xfrm>
              <a:off x="1347216" y="2382012"/>
              <a:ext cx="7467600" cy="3438144"/>
            </a:xfrm>
            <a:prstGeom prst="rect">
              <a:avLst/>
            </a:prstGeom>
          </p:spPr>
        </p:pic>
      </p:grpSp>
    </p:spTree>
    <p:extLst>
      <p:ext uri="{BB962C8B-B14F-4D97-AF65-F5344CB8AC3E}">
        <p14:creationId xmlns:p14="http://schemas.microsoft.com/office/powerpoint/2010/main" val="4110104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7232" y="657272"/>
            <a:ext cx="7908027" cy="748762"/>
          </a:xfrm>
          <a:prstGeom prst="rect">
            <a:avLst/>
          </a:prstGeom>
        </p:spPr>
        <p:txBody>
          <a:bodyPr vert="horz" wrap="square" lIns="0" tIns="10001" rIns="0" bIns="0" rtlCol="0" anchor="ctr">
            <a:spAutoFit/>
          </a:bodyPr>
          <a:lstStyle/>
          <a:p>
            <a:pPr marL="9525" marR="3810">
              <a:lnSpc>
                <a:spcPct val="100000"/>
              </a:lnSpc>
              <a:spcBef>
                <a:spcPts val="79"/>
              </a:spcBef>
            </a:pPr>
            <a:r>
              <a:rPr sz="2400" dirty="0"/>
              <a:t>Ideal</a:t>
            </a:r>
            <a:r>
              <a:rPr sz="2400" spc="-75" dirty="0"/>
              <a:t> </a:t>
            </a:r>
            <a:r>
              <a:rPr sz="2400" dirty="0"/>
              <a:t>for</a:t>
            </a:r>
            <a:r>
              <a:rPr sz="2400" spc="-79" dirty="0"/>
              <a:t> </a:t>
            </a:r>
            <a:r>
              <a:rPr sz="2400" dirty="0"/>
              <a:t>constrained</a:t>
            </a:r>
            <a:r>
              <a:rPr sz="2400" spc="-79" dirty="0"/>
              <a:t> </a:t>
            </a:r>
            <a:r>
              <a:rPr sz="2400" dirty="0"/>
              <a:t>networks</a:t>
            </a:r>
            <a:r>
              <a:rPr sz="2400" spc="-86" dirty="0"/>
              <a:t> </a:t>
            </a:r>
            <a:r>
              <a:rPr sz="2400" spc="-15" dirty="0"/>
              <a:t>(low </a:t>
            </a:r>
            <a:r>
              <a:rPr sz="2400" dirty="0"/>
              <a:t>bandwidth,</a:t>
            </a:r>
            <a:r>
              <a:rPr sz="2400" spc="-90" dirty="0"/>
              <a:t> </a:t>
            </a:r>
            <a:r>
              <a:rPr sz="2400" dirty="0"/>
              <a:t>high</a:t>
            </a:r>
            <a:r>
              <a:rPr sz="2400" spc="-101" dirty="0"/>
              <a:t> </a:t>
            </a:r>
            <a:r>
              <a:rPr sz="2400" spc="-30" dirty="0"/>
              <a:t>latency,</a:t>
            </a:r>
            <a:r>
              <a:rPr sz="2400" spc="-98" dirty="0"/>
              <a:t> </a:t>
            </a:r>
            <a:r>
              <a:rPr sz="2400" dirty="0"/>
              <a:t>data</a:t>
            </a:r>
            <a:r>
              <a:rPr sz="2400" spc="-101" dirty="0"/>
              <a:t> </a:t>
            </a:r>
            <a:r>
              <a:rPr sz="2400" dirty="0"/>
              <a:t>limits,</a:t>
            </a:r>
            <a:r>
              <a:rPr sz="2400" spc="-98" dirty="0"/>
              <a:t> </a:t>
            </a:r>
            <a:r>
              <a:rPr sz="2400" spc="-19" dirty="0"/>
              <a:t>and </a:t>
            </a:r>
            <a:r>
              <a:rPr sz="2400" dirty="0"/>
              <a:t>fragile</a:t>
            </a:r>
            <a:r>
              <a:rPr sz="2400" spc="-86" dirty="0"/>
              <a:t> </a:t>
            </a:r>
            <a:r>
              <a:rPr sz="2400" spc="-8" dirty="0"/>
              <a:t>connections)</a:t>
            </a:r>
            <a:endParaRPr sz="2400" dirty="0"/>
          </a:p>
        </p:txBody>
      </p:sp>
      <p:sp>
        <p:nvSpPr>
          <p:cNvPr id="3" name="object 3"/>
          <p:cNvSpPr txBox="1"/>
          <p:nvPr/>
        </p:nvSpPr>
        <p:spPr>
          <a:xfrm>
            <a:off x="567232" y="1545598"/>
            <a:ext cx="8576768" cy="2242280"/>
          </a:xfrm>
          <a:prstGeom prst="rect">
            <a:avLst/>
          </a:prstGeom>
        </p:spPr>
        <p:txBody>
          <a:bodyPr vert="horz" wrap="square" lIns="0" tIns="104775" rIns="0" bIns="0" rtlCol="0">
            <a:spAutoFit/>
          </a:bodyPr>
          <a:lstStyle/>
          <a:p>
            <a:pPr marL="266224" indent="-256699">
              <a:spcBef>
                <a:spcPts val="825"/>
              </a:spcBef>
              <a:buClr>
                <a:srgbClr val="90C225"/>
              </a:buClr>
              <a:buSzPct val="80555"/>
              <a:buFont typeface="Wingdings 3"/>
              <a:buChar char=""/>
              <a:tabLst>
                <a:tab pos="266224" algn="l"/>
              </a:tabLst>
            </a:pPr>
            <a:r>
              <a:rPr sz="1350" dirty="0">
                <a:solidFill>
                  <a:srgbClr val="404040"/>
                </a:solidFill>
                <a:latin typeface="Trebuchet MS"/>
                <a:cs typeface="Trebuchet MS"/>
              </a:rPr>
              <a:t>MQTT</a:t>
            </a:r>
            <a:r>
              <a:rPr sz="1350" spc="-49" dirty="0">
                <a:solidFill>
                  <a:srgbClr val="404040"/>
                </a:solidFill>
                <a:latin typeface="Trebuchet MS"/>
                <a:cs typeface="Trebuchet MS"/>
              </a:rPr>
              <a:t> </a:t>
            </a:r>
            <a:r>
              <a:rPr sz="1350" dirty="0">
                <a:solidFill>
                  <a:srgbClr val="404040"/>
                </a:solidFill>
                <a:latin typeface="Trebuchet MS"/>
                <a:cs typeface="Trebuchet MS"/>
              </a:rPr>
              <a:t>control</a:t>
            </a:r>
            <a:r>
              <a:rPr sz="1350" spc="-26" dirty="0">
                <a:solidFill>
                  <a:srgbClr val="404040"/>
                </a:solidFill>
                <a:latin typeface="Trebuchet MS"/>
                <a:cs typeface="Trebuchet MS"/>
              </a:rPr>
              <a:t> </a:t>
            </a:r>
            <a:r>
              <a:rPr sz="1350" dirty="0">
                <a:solidFill>
                  <a:srgbClr val="404040"/>
                </a:solidFill>
                <a:latin typeface="Trebuchet MS"/>
                <a:cs typeface="Trebuchet MS"/>
              </a:rPr>
              <a:t>packet</a:t>
            </a:r>
            <a:r>
              <a:rPr sz="1350" spc="-30" dirty="0">
                <a:solidFill>
                  <a:srgbClr val="404040"/>
                </a:solidFill>
                <a:latin typeface="Trebuchet MS"/>
                <a:cs typeface="Trebuchet MS"/>
              </a:rPr>
              <a:t> </a:t>
            </a:r>
            <a:r>
              <a:rPr sz="1350" dirty="0">
                <a:solidFill>
                  <a:srgbClr val="404040"/>
                </a:solidFill>
                <a:latin typeface="Trebuchet MS"/>
                <a:cs typeface="Trebuchet MS"/>
              </a:rPr>
              <a:t>headers</a:t>
            </a:r>
            <a:r>
              <a:rPr sz="1350" spc="-23" dirty="0">
                <a:solidFill>
                  <a:srgbClr val="404040"/>
                </a:solidFill>
                <a:latin typeface="Trebuchet MS"/>
                <a:cs typeface="Trebuchet MS"/>
              </a:rPr>
              <a:t> </a:t>
            </a:r>
            <a:r>
              <a:rPr sz="1350" dirty="0">
                <a:solidFill>
                  <a:srgbClr val="404040"/>
                </a:solidFill>
                <a:latin typeface="Trebuchet MS"/>
                <a:cs typeface="Trebuchet MS"/>
              </a:rPr>
              <a:t>are</a:t>
            </a:r>
            <a:r>
              <a:rPr sz="1350" spc="-19" dirty="0">
                <a:solidFill>
                  <a:srgbClr val="404040"/>
                </a:solidFill>
                <a:latin typeface="Trebuchet MS"/>
                <a:cs typeface="Trebuchet MS"/>
              </a:rPr>
              <a:t> </a:t>
            </a:r>
            <a:r>
              <a:rPr sz="1350" dirty="0">
                <a:solidFill>
                  <a:srgbClr val="404040"/>
                </a:solidFill>
                <a:latin typeface="Trebuchet MS"/>
                <a:cs typeface="Trebuchet MS"/>
              </a:rPr>
              <a:t>kept</a:t>
            </a:r>
            <a:r>
              <a:rPr sz="1350" spc="-34" dirty="0">
                <a:solidFill>
                  <a:srgbClr val="404040"/>
                </a:solidFill>
                <a:latin typeface="Trebuchet MS"/>
                <a:cs typeface="Trebuchet MS"/>
              </a:rPr>
              <a:t> </a:t>
            </a:r>
            <a:r>
              <a:rPr sz="1350" dirty="0">
                <a:solidFill>
                  <a:srgbClr val="404040"/>
                </a:solidFill>
                <a:latin typeface="Trebuchet MS"/>
                <a:cs typeface="Trebuchet MS"/>
              </a:rPr>
              <a:t>as</a:t>
            </a:r>
            <a:r>
              <a:rPr sz="1350" spc="-34" dirty="0">
                <a:solidFill>
                  <a:srgbClr val="404040"/>
                </a:solidFill>
                <a:latin typeface="Trebuchet MS"/>
                <a:cs typeface="Trebuchet MS"/>
              </a:rPr>
              <a:t> </a:t>
            </a:r>
            <a:r>
              <a:rPr sz="1350" dirty="0">
                <a:solidFill>
                  <a:srgbClr val="404040"/>
                </a:solidFill>
                <a:latin typeface="Trebuchet MS"/>
                <a:cs typeface="Trebuchet MS"/>
              </a:rPr>
              <a:t>small</a:t>
            </a:r>
            <a:r>
              <a:rPr sz="1350" spc="-38" dirty="0">
                <a:solidFill>
                  <a:srgbClr val="404040"/>
                </a:solidFill>
                <a:latin typeface="Trebuchet MS"/>
                <a:cs typeface="Trebuchet MS"/>
              </a:rPr>
              <a:t> </a:t>
            </a:r>
            <a:r>
              <a:rPr sz="1350" dirty="0">
                <a:solidFill>
                  <a:srgbClr val="404040"/>
                </a:solidFill>
                <a:latin typeface="Trebuchet MS"/>
                <a:cs typeface="Trebuchet MS"/>
              </a:rPr>
              <a:t>as</a:t>
            </a:r>
            <a:r>
              <a:rPr sz="1350" spc="-34" dirty="0">
                <a:solidFill>
                  <a:srgbClr val="404040"/>
                </a:solidFill>
                <a:latin typeface="Trebuchet MS"/>
                <a:cs typeface="Trebuchet MS"/>
              </a:rPr>
              <a:t> </a:t>
            </a:r>
            <a:r>
              <a:rPr sz="1350" spc="-8" dirty="0">
                <a:solidFill>
                  <a:srgbClr val="404040"/>
                </a:solidFill>
                <a:latin typeface="Trebuchet MS"/>
                <a:cs typeface="Trebuchet MS"/>
              </a:rPr>
              <a:t>possible.</a:t>
            </a:r>
            <a:endParaRPr sz="1350" dirty="0">
              <a:latin typeface="Trebuchet MS"/>
              <a:cs typeface="Trebuchet MS"/>
            </a:endParaRPr>
          </a:p>
          <a:p>
            <a:pPr marL="266700" marR="389096" indent="-257175">
              <a:spcBef>
                <a:spcPts val="750"/>
              </a:spcBef>
              <a:buClr>
                <a:srgbClr val="90C225"/>
              </a:buClr>
              <a:buSzPct val="80555"/>
              <a:buFont typeface="Wingdings 3"/>
              <a:buChar char=""/>
              <a:tabLst>
                <a:tab pos="266700" algn="l"/>
              </a:tabLst>
            </a:pPr>
            <a:r>
              <a:rPr sz="1350" dirty="0">
                <a:solidFill>
                  <a:srgbClr val="404040"/>
                </a:solidFill>
                <a:latin typeface="Trebuchet MS"/>
                <a:cs typeface="Trebuchet MS"/>
              </a:rPr>
              <a:t>Each</a:t>
            </a:r>
            <a:r>
              <a:rPr sz="1350" spc="-38" dirty="0">
                <a:solidFill>
                  <a:srgbClr val="404040"/>
                </a:solidFill>
                <a:latin typeface="Trebuchet MS"/>
                <a:cs typeface="Trebuchet MS"/>
              </a:rPr>
              <a:t> </a:t>
            </a:r>
            <a:r>
              <a:rPr sz="1350" dirty="0">
                <a:solidFill>
                  <a:srgbClr val="404040"/>
                </a:solidFill>
                <a:latin typeface="Trebuchet MS"/>
                <a:cs typeface="Trebuchet MS"/>
              </a:rPr>
              <a:t>MQTT</a:t>
            </a:r>
            <a:r>
              <a:rPr sz="1350" spc="-45" dirty="0">
                <a:solidFill>
                  <a:srgbClr val="404040"/>
                </a:solidFill>
                <a:latin typeface="Trebuchet MS"/>
                <a:cs typeface="Trebuchet MS"/>
              </a:rPr>
              <a:t> </a:t>
            </a:r>
            <a:r>
              <a:rPr sz="1350" dirty="0">
                <a:solidFill>
                  <a:srgbClr val="404040"/>
                </a:solidFill>
                <a:latin typeface="Trebuchet MS"/>
                <a:cs typeface="Trebuchet MS"/>
              </a:rPr>
              <a:t>control</a:t>
            </a:r>
            <a:r>
              <a:rPr sz="1350" spc="-26" dirty="0">
                <a:solidFill>
                  <a:srgbClr val="404040"/>
                </a:solidFill>
                <a:latin typeface="Trebuchet MS"/>
                <a:cs typeface="Trebuchet MS"/>
              </a:rPr>
              <a:t> </a:t>
            </a:r>
            <a:r>
              <a:rPr sz="1350" dirty="0">
                <a:solidFill>
                  <a:srgbClr val="404040"/>
                </a:solidFill>
                <a:latin typeface="Trebuchet MS"/>
                <a:cs typeface="Trebuchet MS"/>
              </a:rPr>
              <a:t>packet</a:t>
            </a:r>
            <a:r>
              <a:rPr sz="1350" spc="-34" dirty="0">
                <a:solidFill>
                  <a:srgbClr val="404040"/>
                </a:solidFill>
                <a:latin typeface="Trebuchet MS"/>
                <a:cs typeface="Trebuchet MS"/>
              </a:rPr>
              <a:t> </a:t>
            </a:r>
            <a:r>
              <a:rPr sz="1350" dirty="0">
                <a:solidFill>
                  <a:srgbClr val="404040"/>
                </a:solidFill>
                <a:latin typeface="Trebuchet MS"/>
                <a:cs typeface="Trebuchet MS"/>
              </a:rPr>
              <a:t>consist</a:t>
            </a:r>
            <a:r>
              <a:rPr sz="1350" spc="-45" dirty="0">
                <a:solidFill>
                  <a:srgbClr val="404040"/>
                </a:solidFill>
                <a:latin typeface="Trebuchet MS"/>
                <a:cs typeface="Trebuchet MS"/>
              </a:rPr>
              <a:t> </a:t>
            </a:r>
            <a:r>
              <a:rPr sz="1350" dirty="0">
                <a:solidFill>
                  <a:srgbClr val="404040"/>
                </a:solidFill>
                <a:latin typeface="Trebuchet MS"/>
                <a:cs typeface="Trebuchet MS"/>
              </a:rPr>
              <a:t>of</a:t>
            </a:r>
            <a:r>
              <a:rPr sz="1350" spc="-38" dirty="0">
                <a:solidFill>
                  <a:srgbClr val="404040"/>
                </a:solidFill>
                <a:latin typeface="Trebuchet MS"/>
                <a:cs typeface="Trebuchet MS"/>
              </a:rPr>
              <a:t> </a:t>
            </a:r>
            <a:r>
              <a:rPr sz="1350" dirty="0">
                <a:solidFill>
                  <a:srgbClr val="404040"/>
                </a:solidFill>
                <a:latin typeface="Trebuchet MS"/>
                <a:cs typeface="Trebuchet MS"/>
              </a:rPr>
              <a:t>three</a:t>
            </a:r>
            <a:r>
              <a:rPr sz="1350" spc="-26" dirty="0">
                <a:solidFill>
                  <a:srgbClr val="404040"/>
                </a:solidFill>
                <a:latin typeface="Trebuchet MS"/>
                <a:cs typeface="Trebuchet MS"/>
              </a:rPr>
              <a:t> </a:t>
            </a:r>
            <a:r>
              <a:rPr sz="1350" dirty="0">
                <a:solidFill>
                  <a:srgbClr val="404040"/>
                </a:solidFill>
                <a:latin typeface="Trebuchet MS"/>
                <a:cs typeface="Trebuchet MS"/>
              </a:rPr>
              <a:t>parts,</a:t>
            </a:r>
            <a:r>
              <a:rPr sz="1350" spc="-34" dirty="0">
                <a:solidFill>
                  <a:srgbClr val="404040"/>
                </a:solidFill>
                <a:latin typeface="Trebuchet MS"/>
                <a:cs typeface="Trebuchet MS"/>
              </a:rPr>
              <a:t> </a:t>
            </a:r>
            <a:r>
              <a:rPr sz="1350" dirty="0">
                <a:solidFill>
                  <a:srgbClr val="404040"/>
                </a:solidFill>
                <a:latin typeface="Trebuchet MS"/>
                <a:cs typeface="Trebuchet MS"/>
              </a:rPr>
              <a:t>a</a:t>
            </a:r>
            <a:r>
              <a:rPr sz="1350" spc="-30" dirty="0">
                <a:solidFill>
                  <a:srgbClr val="404040"/>
                </a:solidFill>
                <a:latin typeface="Trebuchet MS"/>
                <a:cs typeface="Trebuchet MS"/>
              </a:rPr>
              <a:t> </a:t>
            </a:r>
            <a:r>
              <a:rPr sz="1350" dirty="0">
                <a:solidFill>
                  <a:srgbClr val="404040"/>
                </a:solidFill>
                <a:latin typeface="Trebuchet MS"/>
                <a:cs typeface="Trebuchet MS"/>
              </a:rPr>
              <a:t>fixed</a:t>
            </a:r>
            <a:r>
              <a:rPr sz="1350" spc="-38" dirty="0">
                <a:solidFill>
                  <a:srgbClr val="404040"/>
                </a:solidFill>
                <a:latin typeface="Trebuchet MS"/>
                <a:cs typeface="Trebuchet MS"/>
              </a:rPr>
              <a:t> </a:t>
            </a:r>
            <a:r>
              <a:rPr sz="1350" spc="-26" dirty="0">
                <a:solidFill>
                  <a:srgbClr val="404040"/>
                </a:solidFill>
                <a:latin typeface="Trebuchet MS"/>
                <a:cs typeface="Trebuchet MS"/>
              </a:rPr>
              <a:t>header, </a:t>
            </a:r>
            <a:r>
              <a:rPr sz="1350" spc="-8" dirty="0">
                <a:solidFill>
                  <a:srgbClr val="404040"/>
                </a:solidFill>
                <a:latin typeface="Trebuchet MS"/>
                <a:cs typeface="Trebuchet MS"/>
              </a:rPr>
              <a:t>variable </a:t>
            </a:r>
            <a:r>
              <a:rPr sz="1350" dirty="0">
                <a:solidFill>
                  <a:srgbClr val="404040"/>
                </a:solidFill>
                <a:latin typeface="Trebuchet MS"/>
                <a:cs typeface="Trebuchet MS"/>
              </a:rPr>
              <a:t>header</a:t>
            </a:r>
            <a:r>
              <a:rPr sz="1350" spc="-38" dirty="0">
                <a:solidFill>
                  <a:srgbClr val="404040"/>
                </a:solidFill>
                <a:latin typeface="Trebuchet MS"/>
                <a:cs typeface="Trebuchet MS"/>
              </a:rPr>
              <a:t> </a:t>
            </a:r>
            <a:r>
              <a:rPr sz="1350" dirty="0">
                <a:solidFill>
                  <a:srgbClr val="404040"/>
                </a:solidFill>
                <a:latin typeface="Trebuchet MS"/>
                <a:cs typeface="Trebuchet MS"/>
              </a:rPr>
              <a:t>and</a:t>
            </a:r>
            <a:r>
              <a:rPr sz="1350" spc="-38" dirty="0">
                <a:solidFill>
                  <a:srgbClr val="404040"/>
                </a:solidFill>
                <a:latin typeface="Trebuchet MS"/>
                <a:cs typeface="Trebuchet MS"/>
              </a:rPr>
              <a:t> </a:t>
            </a:r>
            <a:r>
              <a:rPr sz="1350" spc="-8" dirty="0">
                <a:solidFill>
                  <a:srgbClr val="404040"/>
                </a:solidFill>
                <a:latin typeface="Trebuchet MS"/>
                <a:cs typeface="Trebuchet MS"/>
              </a:rPr>
              <a:t>payload.</a:t>
            </a:r>
            <a:endParaRPr sz="1350" dirty="0">
              <a:latin typeface="Trebuchet MS"/>
              <a:cs typeface="Trebuchet MS"/>
            </a:endParaRPr>
          </a:p>
          <a:p>
            <a:pPr marL="266224" indent="-256699">
              <a:spcBef>
                <a:spcPts val="746"/>
              </a:spcBef>
              <a:buClr>
                <a:srgbClr val="90C225"/>
              </a:buClr>
              <a:buSzPct val="80555"/>
              <a:buFont typeface="Wingdings 3"/>
              <a:buChar char=""/>
              <a:tabLst>
                <a:tab pos="266224" algn="l"/>
              </a:tabLst>
            </a:pPr>
            <a:r>
              <a:rPr sz="1350" dirty="0">
                <a:solidFill>
                  <a:srgbClr val="404040"/>
                </a:solidFill>
                <a:latin typeface="Trebuchet MS"/>
                <a:cs typeface="Trebuchet MS"/>
              </a:rPr>
              <a:t>Each</a:t>
            </a:r>
            <a:r>
              <a:rPr sz="1350" spc="-38" dirty="0">
                <a:solidFill>
                  <a:srgbClr val="404040"/>
                </a:solidFill>
                <a:latin typeface="Trebuchet MS"/>
                <a:cs typeface="Trebuchet MS"/>
              </a:rPr>
              <a:t> </a:t>
            </a:r>
            <a:r>
              <a:rPr sz="1350" dirty="0">
                <a:solidFill>
                  <a:srgbClr val="404040"/>
                </a:solidFill>
                <a:latin typeface="Trebuchet MS"/>
                <a:cs typeface="Trebuchet MS"/>
              </a:rPr>
              <a:t>MQTT</a:t>
            </a:r>
            <a:r>
              <a:rPr sz="1350" spc="-41" dirty="0">
                <a:solidFill>
                  <a:srgbClr val="404040"/>
                </a:solidFill>
                <a:latin typeface="Trebuchet MS"/>
                <a:cs typeface="Trebuchet MS"/>
              </a:rPr>
              <a:t> </a:t>
            </a:r>
            <a:r>
              <a:rPr sz="1350" dirty="0">
                <a:solidFill>
                  <a:srgbClr val="404040"/>
                </a:solidFill>
                <a:latin typeface="Trebuchet MS"/>
                <a:cs typeface="Trebuchet MS"/>
              </a:rPr>
              <a:t>control</a:t>
            </a:r>
            <a:r>
              <a:rPr sz="1350" spc="-26" dirty="0">
                <a:solidFill>
                  <a:srgbClr val="404040"/>
                </a:solidFill>
                <a:latin typeface="Trebuchet MS"/>
                <a:cs typeface="Trebuchet MS"/>
              </a:rPr>
              <a:t> </a:t>
            </a:r>
            <a:r>
              <a:rPr sz="1350" dirty="0">
                <a:solidFill>
                  <a:srgbClr val="404040"/>
                </a:solidFill>
                <a:latin typeface="Trebuchet MS"/>
                <a:cs typeface="Trebuchet MS"/>
              </a:rPr>
              <a:t>packet</a:t>
            </a:r>
            <a:r>
              <a:rPr sz="1350" spc="-34" dirty="0">
                <a:solidFill>
                  <a:srgbClr val="404040"/>
                </a:solidFill>
                <a:latin typeface="Trebuchet MS"/>
                <a:cs typeface="Trebuchet MS"/>
              </a:rPr>
              <a:t> </a:t>
            </a:r>
            <a:r>
              <a:rPr sz="1350" dirty="0">
                <a:solidFill>
                  <a:srgbClr val="404040"/>
                </a:solidFill>
                <a:latin typeface="Trebuchet MS"/>
                <a:cs typeface="Trebuchet MS"/>
              </a:rPr>
              <a:t>has</a:t>
            </a:r>
            <a:r>
              <a:rPr sz="1350" spc="-34" dirty="0">
                <a:solidFill>
                  <a:srgbClr val="404040"/>
                </a:solidFill>
                <a:latin typeface="Trebuchet MS"/>
                <a:cs typeface="Trebuchet MS"/>
              </a:rPr>
              <a:t> </a:t>
            </a:r>
            <a:r>
              <a:rPr sz="1350" dirty="0">
                <a:solidFill>
                  <a:srgbClr val="404040"/>
                </a:solidFill>
                <a:latin typeface="Trebuchet MS"/>
                <a:cs typeface="Trebuchet MS"/>
              </a:rPr>
              <a:t>a</a:t>
            </a:r>
            <a:r>
              <a:rPr sz="1350" spc="-34" dirty="0">
                <a:solidFill>
                  <a:srgbClr val="404040"/>
                </a:solidFill>
                <a:latin typeface="Trebuchet MS"/>
                <a:cs typeface="Trebuchet MS"/>
              </a:rPr>
              <a:t> </a:t>
            </a:r>
            <a:r>
              <a:rPr sz="1350" dirty="0">
                <a:solidFill>
                  <a:srgbClr val="404040"/>
                </a:solidFill>
                <a:latin typeface="Trebuchet MS"/>
                <a:cs typeface="Trebuchet MS"/>
              </a:rPr>
              <a:t>2</a:t>
            </a:r>
            <a:r>
              <a:rPr sz="1350" spc="-26" dirty="0">
                <a:solidFill>
                  <a:srgbClr val="404040"/>
                </a:solidFill>
                <a:latin typeface="Trebuchet MS"/>
                <a:cs typeface="Trebuchet MS"/>
              </a:rPr>
              <a:t> </a:t>
            </a:r>
            <a:r>
              <a:rPr sz="1350" dirty="0">
                <a:solidFill>
                  <a:srgbClr val="404040"/>
                </a:solidFill>
                <a:latin typeface="Trebuchet MS"/>
                <a:cs typeface="Trebuchet MS"/>
              </a:rPr>
              <a:t>byte</a:t>
            </a:r>
            <a:r>
              <a:rPr sz="1350" spc="-30" dirty="0">
                <a:solidFill>
                  <a:srgbClr val="404040"/>
                </a:solidFill>
                <a:latin typeface="Trebuchet MS"/>
                <a:cs typeface="Trebuchet MS"/>
              </a:rPr>
              <a:t> </a:t>
            </a:r>
            <a:r>
              <a:rPr sz="1350" dirty="0">
                <a:solidFill>
                  <a:srgbClr val="404040"/>
                </a:solidFill>
                <a:latin typeface="Trebuchet MS"/>
                <a:cs typeface="Trebuchet MS"/>
              </a:rPr>
              <a:t>Fixed</a:t>
            </a:r>
            <a:r>
              <a:rPr sz="1350" spc="-38" dirty="0">
                <a:solidFill>
                  <a:srgbClr val="404040"/>
                </a:solidFill>
                <a:latin typeface="Trebuchet MS"/>
                <a:cs typeface="Trebuchet MS"/>
              </a:rPr>
              <a:t> </a:t>
            </a:r>
            <a:r>
              <a:rPr sz="1350" spc="-23" dirty="0">
                <a:solidFill>
                  <a:srgbClr val="404040"/>
                </a:solidFill>
                <a:latin typeface="Trebuchet MS"/>
                <a:cs typeface="Trebuchet MS"/>
              </a:rPr>
              <a:t>header. </a:t>
            </a:r>
            <a:r>
              <a:rPr sz="1350" dirty="0">
                <a:solidFill>
                  <a:srgbClr val="404040"/>
                </a:solidFill>
                <a:latin typeface="Trebuchet MS"/>
                <a:cs typeface="Trebuchet MS"/>
              </a:rPr>
              <a:t>Not</a:t>
            </a:r>
            <a:r>
              <a:rPr sz="1350" spc="-38" dirty="0">
                <a:solidFill>
                  <a:srgbClr val="404040"/>
                </a:solidFill>
                <a:latin typeface="Trebuchet MS"/>
                <a:cs typeface="Trebuchet MS"/>
              </a:rPr>
              <a:t> </a:t>
            </a:r>
            <a:r>
              <a:rPr sz="1350" dirty="0">
                <a:solidFill>
                  <a:srgbClr val="404040"/>
                </a:solidFill>
                <a:latin typeface="Trebuchet MS"/>
                <a:cs typeface="Trebuchet MS"/>
              </a:rPr>
              <a:t>all</a:t>
            </a:r>
            <a:r>
              <a:rPr sz="1350" spc="-34" dirty="0">
                <a:solidFill>
                  <a:srgbClr val="404040"/>
                </a:solidFill>
                <a:latin typeface="Trebuchet MS"/>
                <a:cs typeface="Trebuchet MS"/>
              </a:rPr>
              <a:t> </a:t>
            </a:r>
            <a:r>
              <a:rPr sz="1350" dirty="0">
                <a:solidFill>
                  <a:srgbClr val="404040"/>
                </a:solidFill>
                <a:latin typeface="Trebuchet MS"/>
                <a:cs typeface="Trebuchet MS"/>
              </a:rPr>
              <a:t>the</a:t>
            </a:r>
            <a:r>
              <a:rPr sz="1350" spc="-30" dirty="0">
                <a:solidFill>
                  <a:srgbClr val="404040"/>
                </a:solidFill>
                <a:latin typeface="Trebuchet MS"/>
                <a:cs typeface="Trebuchet MS"/>
              </a:rPr>
              <a:t> </a:t>
            </a:r>
            <a:r>
              <a:rPr sz="1350" spc="-8" dirty="0">
                <a:solidFill>
                  <a:srgbClr val="404040"/>
                </a:solidFill>
                <a:latin typeface="Trebuchet MS"/>
                <a:cs typeface="Trebuchet MS"/>
              </a:rPr>
              <a:t>control</a:t>
            </a:r>
            <a:endParaRPr sz="1350" dirty="0">
              <a:latin typeface="Trebuchet MS"/>
              <a:cs typeface="Trebuchet MS"/>
            </a:endParaRPr>
          </a:p>
          <a:p>
            <a:pPr marL="266700"/>
            <a:r>
              <a:rPr sz="1350" dirty="0">
                <a:solidFill>
                  <a:srgbClr val="404040"/>
                </a:solidFill>
                <a:latin typeface="Trebuchet MS"/>
                <a:cs typeface="Trebuchet MS"/>
              </a:rPr>
              <a:t>packet</a:t>
            </a:r>
            <a:r>
              <a:rPr sz="1350" spc="-41" dirty="0">
                <a:solidFill>
                  <a:srgbClr val="404040"/>
                </a:solidFill>
                <a:latin typeface="Trebuchet MS"/>
                <a:cs typeface="Trebuchet MS"/>
              </a:rPr>
              <a:t> </a:t>
            </a:r>
            <a:r>
              <a:rPr sz="1350" dirty="0">
                <a:solidFill>
                  <a:srgbClr val="404040"/>
                </a:solidFill>
                <a:latin typeface="Trebuchet MS"/>
                <a:cs typeface="Trebuchet MS"/>
              </a:rPr>
              <a:t>have</a:t>
            </a:r>
            <a:r>
              <a:rPr sz="1350" spc="-30" dirty="0">
                <a:solidFill>
                  <a:srgbClr val="404040"/>
                </a:solidFill>
                <a:latin typeface="Trebuchet MS"/>
                <a:cs typeface="Trebuchet MS"/>
              </a:rPr>
              <a:t> </a:t>
            </a:r>
            <a:r>
              <a:rPr sz="1350" dirty="0">
                <a:solidFill>
                  <a:srgbClr val="404040"/>
                </a:solidFill>
                <a:latin typeface="Trebuchet MS"/>
                <a:cs typeface="Trebuchet MS"/>
              </a:rPr>
              <a:t>the</a:t>
            </a:r>
            <a:r>
              <a:rPr sz="1350" spc="-34" dirty="0">
                <a:solidFill>
                  <a:srgbClr val="404040"/>
                </a:solidFill>
                <a:latin typeface="Trebuchet MS"/>
                <a:cs typeface="Trebuchet MS"/>
              </a:rPr>
              <a:t> </a:t>
            </a:r>
            <a:r>
              <a:rPr sz="1350" dirty="0">
                <a:solidFill>
                  <a:srgbClr val="404040"/>
                </a:solidFill>
                <a:latin typeface="Trebuchet MS"/>
                <a:cs typeface="Trebuchet MS"/>
              </a:rPr>
              <a:t>variable</a:t>
            </a:r>
            <a:r>
              <a:rPr sz="1350" spc="-26" dirty="0">
                <a:solidFill>
                  <a:srgbClr val="404040"/>
                </a:solidFill>
                <a:latin typeface="Trebuchet MS"/>
                <a:cs typeface="Trebuchet MS"/>
              </a:rPr>
              <a:t> </a:t>
            </a:r>
            <a:r>
              <a:rPr sz="1350" dirty="0">
                <a:solidFill>
                  <a:srgbClr val="404040"/>
                </a:solidFill>
                <a:latin typeface="Trebuchet MS"/>
                <a:cs typeface="Trebuchet MS"/>
              </a:rPr>
              <a:t>headers</a:t>
            </a:r>
            <a:r>
              <a:rPr sz="1350" spc="-34" dirty="0">
                <a:solidFill>
                  <a:srgbClr val="404040"/>
                </a:solidFill>
                <a:latin typeface="Trebuchet MS"/>
                <a:cs typeface="Trebuchet MS"/>
              </a:rPr>
              <a:t> </a:t>
            </a:r>
            <a:r>
              <a:rPr sz="1350" dirty="0">
                <a:solidFill>
                  <a:srgbClr val="404040"/>
                </a:solidFill>
                <a:latin typeface="Trebuchet MS"/>
                <a:cs typeface="Trebuchet MS"/>
              </a:rPr>
              <a:t>and</a:t>
            </a:r>
            <a:r>
              <a:rPr sz="1350" spc="-45" dirty="0">
                <a:solidFill>
                  <a:srgbClr val="404040"/>
                </a:solidFill>
                <a:latin typeface="Trebuchet MS"/>
                <a:cs typeface="Trebuchet MS"/>
              </a:rPr>
              <a:t> </a:t>
            </a:r>
            <a:r>
              <a:rPr sz="1350" spc="-8" dirty="0">
                <a:solidFill>
                  <a:srgbClr val="404040"/>
                </a:solidFill>
                <a:latin typeface="Trebuchet MS"/>
                <a:cs typeface="Trebuchet MS"/>
              </a:rPr>
              <a:t>payload.</a:t>
            </a:r>
            <a:endParaRPr sz="1350" dirty="0">
              <a:latin typeface="Trebuchet MS"/>
              <a:cs typeface="Trebuchet MS"/>
            </a:endParaRPr>
          </a:p>
          <a:p>
            <a:pPr marL="266224" indent="-256699">
              <a:spcBef>
                <a:spcPts val="758"/>
              </a:spcBef>
              <a:buClr>
                <a:srgbClr val="90C225"/>
              </a:buClr>
              <a:buSzPct val="80555"/>
              <a:buFont typeface="Wingdings 3"/>
              <a:buChar char=""/>
              <a:tabLst>
                <a:tab pos="266224" algn="l"/>
              </a:tabLst>
            </a:pPr>
            <a:r>
              <a:rPr sz="1350" dirty="0">
                <a:solidFill>
                  <a:srgbClr val="404040"/>
                </a:solidFill>
                <a:latin typeface="Trebuchet MS"/>
                <a:cs typeface="Trebuchet MS"/>
              </a:rPr>
              <a:t>A</a:t>
            </a:r>
            <a:r>
              <a:rPr sz="1350" spc="-101" dirty="0">
                <a:solidFill>
                  <a:srgbClr val="404040"/>
                </a:solidFill>
                <a:latin typeface="Trebuchet MS"/>
                <a:cs typeface="Trebuchet MS"/>
              </a:rPr>
              <a:t> </a:t>
            </a:r>
            <a:r>
              <a:rPr sz="1350" dirty="0">
                <a:solidFill>
                  <a:srgbClr val="404040"/>
                </a:solidFill>
                <a:latin typeface="Trebuchet MS"/>
                <a:cs typeface="Trebuchet MS"/>
              </a:rPr>
              <a:t>variable</a:t>
            </a:r>
            <a:r>
              <a:rPr sz="1350" spc="-30" dirty="0">
                <a:solidFill>
                  <a:srgbClr val="404040"/>
                </a:solidFill>
                <a:latin typeface="Trebuchet MS"/>
                <a:cs typeface="Trebuchet MS"/>
              </a:rPr>
              <a:t> </a:t>
            </a:r>
            <a:r>
              <a:rPr sz="1350" dirty="0">
                <a:solidFill>
                  <a:srgbClr val="404040"/>
                </a:solidFill>
                <a:latin typeface="Trebuchet MS"/>
                <a:cs typeface="Trebuchet MS"/>
              </a:rPr>
              <a:t>header</a:t>
            </a:r>
            <a:r>
              <a:rPr sz="1350" spc="-34" dirty="0">
                <a:solidFill>
                  <a:srgbClr val="404040"/>
                </a:solidFill>
                <a:latin typeface="Trebuchet MS"/>
                <a:cs typeface="Trebuchet MS"/>
              </a:rPr>
              <a:t> </a:t>
            </a:r>
            <a:r>
              <a:rPr sz="1350" dirty="0">
                <a:solidFill>
                  <a:srgbClr val="404040"/>
                </a:solidFill>
                <a:latin typeface="Trebuchet MS"/>
                <a:cs typeface="Trebuchet MS"/>
              </a:rPr>
              <a:t>contains</a:t>
            </a:r>
            <a:r>
              <a:rPr sz="1350" spc="-26" dirty="0">
                <a:solidFill>
                  <a:srgbClr val="404040"/>
                </a:solidFill>
                <a:latin typeface="Trebuchet MS"/>
                <a:cs typeface="Trebuchet MS"/>
              </a:rPr>
              <a:t> </a:t>
            </a:r>
            <a:r>
              <a:rPr sz="1350" dirty="0">
                <a:solidFill>
                  <a:srgbClr val="404040"/>
                </a:solidFill>
                <a:latin typeface="Trebuchet MS"/>
                <a:cs typeface="Trebuchet MS"/>
              </a:rPr>
              <a:t>the</a:t>
            </a:r>
            <a:r>
              <a:rPr sz="1350" spc="-23" dirty="0">
                <a:solidFill>
                  <a:srgbClr val="404040"/>
                </a:solidFill>
                <a:latin typeface="Trebuchet MS"/>
                <a:cs typeface="Trebuchet MS"/>
              </a:rPr>
              <a:t> </a:t>
            </a:r>
            <a:r>
              <a:rPr sz="1350" dirty="0">
                <a:solidFill>
                  <a:srgbClr val="404040"/>
                </a:solidFill>
                <a:latin typeface="Trebuchet MS"/>
                <a:cs typeface="Trebuchet MS"/>
              </a:rPr>
              <a:t>packet</a:t>
            </a:r>
            <a:r>
              <a:rPr sz="1350" spc="-41" dirty="0">
                <a:solidFill>
                  <a:srgbClr val="404040"/>
                </a:solidFill>
                <a:latin typeface="Trebuchet MS"/>
                <a:cs typeface="Trebuchet MS"/>
              </a:rPr>
              <a:t> </a:t>
            </a:r>
            <a:r>
              <a:rPr sz="1350" dirty="0">
                <a:solidFill>
                  <a:srgbClr val="404040"/>
                </a:solidFill>
                <a:latin typeface="Trebuchet MS"/>
                <a:cs typeface="Trebuchet MS"/>
              </a:rPr>
              <a:t>identifier</a:t>
            </a:r>
            <a:r>
              <a:rPr sz="1350" spc="-30" dirty="0">
                <a:solidFill>
                  <a:srgbClr val="404040"/>
                </a:solidFill>
                <a:latin typeface="Trebuchet MS"/>
                <a:cs typeface="Trebuchet MS"/>
              </a:rPr>
              <a:t> </a:t>
            </a:r>
            <a:r>
              <a:rPr sz="1350" dirty="0">
                <a:solidFill>
                  <a:srgbClr val="404040"/>
                </a:solidFill>
                <a:latin typeface="Trebuchet MS"/>
                <a:cs typeface="Trebuchet MS"/>
              </a:rPr>
              <a:t>if</a:t>
            </a:r>
            <a:r>
              <a:rPr sz="1350" spc="-38" dirty="0">
                <a:solidFill>
                  <a:srgbClr val="404040"/>
                </a:solidFill>
                <a:latin typeface="Trebuchet MS"/>
                <a:cs typeface="Trebuchet MS"/>
              </a:rPr>
              <a:t> </a:t>
            </a:r>
            <a:r>
              <a:rPr sz="1350" dirty="0">
                <a:solidFill>
                  <a:srgbClr val="404040"/>
                </a:solidFill>
                <a:latin typeface="Trebuchet MS"/>
                <a:cs typeface="Trebuchet MS"/>
              </a:rPr>
              <a:t>used</a:t>
            </a:r>
            <a:r>
              <a:rPr sz="1350" spc="-41" dirty="0">
                <a:solidFill>
                  <a:srgbClr val="404040"/>
                </a:solidFill>
                <a:latin typeface="Trebuchet MS"/>
                <a:cs typeface="Trebuchet MS"/>
              </a:rPr>
              <a:t> </a:t>
            </a:r>
            <a:r>
              <a:rPr sz="1350" dirty="0">
                <a:solidFill>
                  <a:srgbClr val="404040"/>
                </a:solidFill>
                <a:latin typeface="Trebuchet MS"/>
                <a:cs typeface="Trebuchet MS"/>
              </a:rPr>
              <a:t>by</a:t>
            </a:r>
            <a:r>
              <a:rPr sz="1350" spc="-41" dirty="0">
                <a:solidFill>
                  <a:srgbClr val="404040"/>
                </a:solidFill>
                <a:latin typeface="Trebuchet MS"/>
                <a:cs typeface="Trebuchet MS"/>
              </a:rPr>
              <a:t> </a:t>
            </a:r>
            <a:r>
              <a:rPr sz="1350" dirty="0">
                <a:solidFill>
                  <a:srgbClr val="404040"/>
                </a:solidFill>
                <a:latin typeface="Trebuchet MS"/>
                <a:cs typeface="Trebuchet MS"/>
              </a:rPr>
              <a:t>the</a:t>
            </a:r>
            <a:r>
              <a:rPr sz="1350" spc="-26" dirty="0">
                <a:solidFill>
                  <a:srgbClr val="404040"/>
                </a:solidFill>
                <a:latin typeface="Trebuchet MS"/>
                <a:cs typeface="Trebuchet MS"/>
              </a:rPr>
              <a:t> </a:t>
            </a:r>
            <a:r>
              <a:rPr sz="1350" dirty="0">
                <a:solidFill>
                  <a:srgbClr val="404040"/>
                </a:solidFill>
                <a:latin typeface="Trebuchet MS"/>
                <a:cs typeface="Trebuchet MS"/>
              </a:rPr>
              <a:t>control</a:t>
            </a:r>
            <a:r>
              <a:rPr sz="1350" spc="-30" dirty="0">
                <a:solidFill>
                  <a:srgbClr val="404040"/>
                </a:solidFill>
                <a:latin typeface="Trebuchet MS"/>
                <a:cs typeface="Trebuchet MS"/>
              </a:rPr>
              <a:t> </a:t>
            </a:r>
            <a:r>
              <a:rPr sz="1350" spc="-8" dirty="0">
                <a:solidFill>
                  <a:srgbClr val="404040"/>
                </a:solidFill>
                <a:latin typeface="Trebuchet MS"/>
                <a:cs typeface="Trebuchet MS"/>
              </a:rPr>
              <a:t>packet.</a:t>
            </a:r>
            <a:endParaRPr sz="1350" dirty="0">
              <a:latin typeface="Trebuchet MS"/>
              <a:cs typeface="Trebuchet MS"/>
            </a:endParaRPr>
          </a:p>
          <a:p>
            <a:pPr marL="266224" indent="-256699">
              <a:spcBef>
                <a:spcPts val="746"/>
              </a:spcBef>
              <a:buClr>
                <a:srgbClr val="90C225"/>
              </a:buClr>
              <a:buSzPct val="80555"/>
              <a:buFont typeface="Wingdings 3"/>
              <a:buChar char=""/>
              <a:tabLst>
                <a:tab pos="266224" algn="l"/>
              </a:tabLst>
            </a:pPr>
            <a:r>
              <a:rPr sz="1350" dirty="0">
                <a:solidFill>
                  <a:srgbClr val="404040"/>
                </a:solidFill>
                <a:latin typeface="Trebuchet MS"/>
                <a:cs typeface="Trebuchet MS"/>
              </a:rPr>
              <a:t>A</a:t>
            </a:r>
            <a:r>
              <a:rPr sz="1350" spc="-98" dirty="0">
                <a:solidFill>
                  <a:srgbClr val="404040"/>
                </a:solidFill>
                <a:latin typeface="Trebuchet MS"/>
                <a:cs typeface="Trebuchet MS"/>
              </a:rPr>
              <a:t> </a:t>
            </a:r>
            <a:r>
              <a:rPr sz="1350" dirty="0">
                <a:solidFill>
                  <a:srgbClr val="404040"/>
                </a:solidFill>
                <a:latin typeface="Trebuchet MS"/>
                <a:cs typeface="Trebuchet MS"/>
              </a:rPr>
              <a:t>payload</a:t>
            </a:r>
            <a:r>
              <a:rPr sz="1350" spc="-30" dirty="0">
                <a:solidFill>
                  <a:srgbClr val="404040"/>
                </a:solidFill>
                <a:latin typeface="Trebuchet MS"/>
                <a:cs typeface="Trebuchet MS"/>
              </a:rPr>
              <a:t> </a:t>
            </a:r>
            <a:r>
              <a:rPr sz="1350" dirty="0">
                <a:solidFill>
                  <a:srgbClr val="404040"/>
                </a:solidFill>
                <a:latin typeface="Trebuchet MS"/>
                <a:cs typeface="Trebuchet MS"/>
              </a:rPr>
              <a:t>up</a:t>
            </a:r>
            <a:r>
              <a:rPr sz="1350" spc="-30" dirty="0">
                <a:solidFill>
                  <a:srgbClr val="404040"/>
                </a:solidFill>
                <a:latin typeface="Trebuchet MS"/>
                <a:cs typeface="Trebuchet MS"/>
              </a:rPr>
              <a:t> </a:t>
            </a:r>
            <a:r>
              <a:rPr sz="1350" dirty="0">
                <a:solidFill>
                  <a:srgbClr val="404040"/>
                </a:solidFill>
                <a:latin typeface="Trebuchet MS"/>
                <a:cs typeface="Trebuchet MS"/>
              </a:rPr>
              <a:t>to</a:t>
            </a:r>
            <a:r>
              <a:rPr sz="1350" spc="-26" dirty="0">
                <a:solidFill>
                  <a:srgbClr val="404040"/>
                </a:solidFill>
                <a:latin typeface="Trebuchet MS"/>
                <a:cs typeface="Trebuchet MS"/>
              </a:rPr>
              <a:t> </a:t>
            </a:r>
            <a:r>
              <a:rPr sz="1350" dirty="0">
                <a:solidFill>
                  <a:srgbClr val="404040"/>
                </a:solidFill>
                <a:latin typeface="Trebuchet MS"/>
                <a:cs typeface="Trebuchet MS"/>
              </a:rPr>
              <a:t>256</a:t>
            </a:r>
            <a:r>
              <a:rPr sz="1350" spc="-26" dirty="0">
                <a:solidFill>
                  <a:srgbClr val="404040"/>
                </a:solidFill>
                <a:latin typeface="Trebuchet MS"/>
                <a:cs typeface="Trebuchet MS"/>
              </a:rPr>
              <a:t> </a:t>
            </a:r>
            <a:r>
              <a:rPr sz="1350" dirty="0">
                <a:solidFill>
                  <a:srgbClr val="404040"/>
                </a:solidFill>
                <a:latin typeface="Trebuchet MS"/>
                <a:cs typeface="Trebuchet MS"/>
              </a:rPr>
              <a:t>MB</a:t>
            </a:r>
            <a:r>
              <a:rPr sz="1350" spc="-30" dirty="0">
                <a:solidFill>
                  <a:srgbClr val="404040"/>
                </a:solidFill>
                <a:latin typeface="Trebuchet MS"/>
                <a:cs typeface="Trebuchet MS"/>
              </a:rPr>
              <a:t> </a:t>
            </a:r>
            <a:r>
              <a:rPr sz="1350" dirty="0">
                <a:solidFill>
                  <a:srgbClr val="404040"/>
                </a:solidFill>
                <a:latin typeface="Trebuchet MS"/>
                <a:cs typeface="Trebuchet MS"/>
              </a:rPr>
              <a:t>could</a:t>
            </a:r>
            <a:r>
              <a:rPr sz="1350" spc="-26" dirty="0">
                <a:solidFill>
                  <a:srgbClr val="404040"/>
                </a:solidFill>
                <a:latin typeface="Trebuchet MS"/>
                <a:cs typeface="Trebuchet MS"/>
              </a:rPr>
              <a:t> </a:t>
            </a:r>
            <a:r>
              <a:rPr sz="1350" dirty="0">
                <a:solidFill>
                  <a:srgbClr val="404040"/>
                </a:solidFill>
                <a:latin typeface="Trebuchet MS"/>
                <a:cs typeface="Trebuchet MS"/>
              </a:rPr>
              <a:t>be</a:t>
            </a:r>
            <a:r>
              <a:rPr sz="1350" spc="-34" dirty="0">
                <a:solidFill>
                  <a:srgbClr val="404040"/>
                </a:solidFill>
                <a:latin typeface="Trebuchet MS"/>
                <a:cs typeface="Trebuchet MS"/>
              </a:rPr>
              <a:t> </a:t>
            </a:r>
            <a:r>
              <a:rPr sz="1350" dirty="0">
                <a:solidFill>
                  <a:srgbClr val="404040"/>
                </a:solidFill>
                <a:latin typeface="Trebuchet MS"/>
                <a:cs typeface="Trebuchet MS"/>
              </a:rPr>
              <a:t>attached</a:t>
            </a:r>
            <a:r>
              <a:rPr sz="1350" spc="-11" dirty="0">
                <a:solidFill>
                  <a:srgbClr val="404040"/>
                </a:solidFill>
                <a:latin typeface="Trebuchet MS"/>
                <a:cs typeface="Trebuchet MS"/>
              </a:rPr>
              <a:t> </a:t>
            </a:r>
            <a:r>
              <a:rPr sz="1350" dirty="0">
                <a:solidFill>
                  <a:srgbClr val="404040"/>
                </a:solidFill>
                <a:latin typeface="Trebuchet MS"/>
                <a:cs typeface="Trebuchet MS"/>
              </a:rPr>
              <a:t>in</a:t>
            </a:r>
            <a:r>
              <a:rPr sz="1350" spc="-26" dirty="0">
                <a:solidFill>
                  <a:srgbClr val="404040"/>
                </a:solidFill>
                <a:latin typeface="Trebuchet MS"/>
                <a:cs typeface="Trebuchet MS"/>
              </a:rPr>
              <a:t> </a:t>
            </a:r>
            <a:r>
              <a:rPr sz="1350" dirty="0">
                <a:solidFill>
                  <a:srgbClr val="404040"/>
                </a:solidFill>
                <a:latin typeface="Trebuchet MS"/>
                <a:cs typeface="Trebuchet MS"/>
              </a:rPr>
              <a:t>the</a:t>
            </a:r>
            <a:r>
              <a:rPr sz="1350" spc="-26" dirty="0">
                <a:solidFill>
                  <a:srgbClr val="404040"/>
                </a:solidFill>
                <a:latin typeface="Trebuchet MS"/>
                <a:cs typeface="Trebuchet MS"/>
              </a:rPr>
              <a:t> </a:t>
            </a:r>
            <a:r>
              <a:rPr sz="1350" spc="-8" dirty="0">
                <a:solidFill>
                  <a:srgbClr val="404040"/>
                </a:solidFill>
                <a:latin typeface="Trebuchet MS"/>
                <a:cs typeface="Trebuchet MS"/>
              </a:rPr>
              <a:t>packets.</a:t>
            </a:r>
            <a:endParaRPr sz="1350" dirty="0">
              <a:latin typeface="Trebuchet MS"/>
              <a:cs typeface="Trebuchet MS"/>
            </a:endParaRPr>
          </a:p>
          <a:p>
            <a:pPr marL="266224" indent="-256699">
              <a:spcBef>
                <a:spcPts val="746"/>
              </a:spcBef>
              <a:buClr>
                <a:srgbClr val="90C225"/>
              </a:buClr>
              <a:buSzPct val="80555"/>
              <a:buFont typeface="Wingdings 3"/>
              <a:buChar char=""/>
              <a:tabLst>
                <a:tab pos="266224" algn="l"/>
              </a:tabLst>
            </a:pPr>
            <a:r>
              <a:rPr sz="1350" dirty="0">
                <a:solidFill>
                  <a:srgbClr val="404040"/>
                </a:solidFill>
                <a:latin typeface="Trebuchet MS"/>
                <a:cs typeface="Trebuchet MS"/>
              </a:rPr>
              <a:t>Having</a:t>
            </a:r>
            <a:r>
              <a:rPr sz="1350" spc="-30" dirty="0">
                <a:solidFill>
                  <a:srgbClr val="404040"/>
                </a:solidFill>
                <a:latin typeface="Trebuchet MS"/>
                <a:cs typeface="Trebuchet MS"/>
              </a:rPr>
              <a:t> </a:t>
            </a:r>
            <a:r>
              <a:rPr sz="1350" dirty="0">
                <a:solidFill>
                  <a:srgbClr val="404040"/>
                </a:solidFill>
                <a:latin typeface="Trebuchet MS"/>
                <a:cs typeface="Trebuchet MS"/>
              </a:rPr>
              <a:t>a</a:t>
            </a:r>
            <a:r>
              <a:rPr sz="1350" spc="-34" dirty="0">
                <a:solidFill>
                  <a:srgbClr val="404040"/>
                </a:solidFill>
                <a:latin typeface="Trebuchet MS"/>
                <a:cs typeface="Trebuchet MS"/>
              </a:rPr>
              <a:t> </a:t>
            </a:r>
            <a:r>
              <a:rPr sz="1350" dirty="0">
                <a:solidFill>
                  <a:srgbClr val="404040"/>
                </a:solidFill>
                <a:latin typeface="Trebuchet MS"/>
                <a:cs typeface="Trebuchet MS"/>
              </a:rPr>
              <a:t>small</a:t>
            </a:r>
            <a:r>
              <a:rPr sz="1350" spc="-49" dirty="0">
                <a:solidFill>
                  <a:srgbClr val="404040"/>
                </a:solidFill>
                <a:latin typeface="Trebuchet MS"/>
                <a:cs typeface="Trebuchet MS"/>
              </a:rPr>
              <a:t> </a:t>
            </a:r>
            <a:r>
              <a:rPr sz="1350" dirty="0">
                <a:solidFill>
                  <a:srgbClr val="404040"/>
                </a:solidFill>
                <a:latin typeface="Trebuchet MS"/>
                <a:cs typeface="Trebuchet MS"/>
              </a:rPr>
              <a:t>header</a:t>
            </a:r>
            <a:r>
              <a:rPr sz="1350" spc="-30" dirty="0">
                <a:solidFill>
                  <a:srgbClr val="404040"/>
                </a:solidFill>
                <a:latin typeface="Trebuchet MS"/>
                <a:cs typeface="Trebuchet MS"/>
              </a:rPr>
              <a:t> </a:t>
            </a:r>
            <a:r>
              <a:rPr sz="1350" dirty="0">
                <a:solidFill>
                  <a:srgbClr val="404040"/>
                </a:solidFill>
                <a:latin typeface="Trebuchet MS"/>
                <a:cs typeface="Trebuchet MS"/>
              </a:rPr>
              <a:t>overhead</a:t>
            </a:r>
            <a:r>
              <a:rPr sz="1350" spc="-19" dirty="0">
                <a:solidFill>
                  <a:srgbClr val="404040"/>
                </a:solidFill>
                <a:latin typeface="Trebuchet MS"/>
                <a:cs typeface="Trebuchet MS"/>
              </a:rPr>
              <a:t> </a:t>
            </a:r>
            <a:r>
              <a:rPr sz="1350" dirty="0">
                <a:solidFill>
                  <a:srgbClr val="404040"/>
                </a:solidFill>
                <a:latin typeface="Trebuchet MS"/>
                <a:cs typeface="Trebuchet MS"/>
              </a:rPr>
              <a:t>makes</a:t>
            </a:r>
            <a:r>
              <a:rPr sz="1350" spc="-30" dirty="0">
                <a:solidFill>
                  <a:srgbClr val="404040"/>
                </a:solidFill>
                <a:latin typeface="Trebuchet MS"/>
                <a:cs typeface="Trebuchet MS"/>
              </a:rPr>
              <a:t> </a:t>
            </a:r>
            <a:r>
              <a:rPr sz="1350" dirty="0">
                <a:solidFill>
                  <a:srgbClr val="404040"/>
                </a:solidFill>
                <a:latin typeface="Trebuchet MS"/>
                <a:cs typeface="Trebuchet MS"/>
              </a:rPr>
              <a:t>this</a:t>
            </a:r>
            <a:r>
              <a:rPr sz="1350" spc="-41" dirty="0">
                <a:solidFill>
                  <a:srgbClr val="404040"/>
                </a:solidFill>
                <a:latin typeface="Trebuchet MS"/>
                <a:cs typeface="Trebuchet MS"/>
              </a:rPr>
              <a:t> </a:t>
            </a:r>
            <a:r>
              <a:rPr sz="1350" dirty="0">
                <a:solidFill>
                  <a:srgbClr val="404040"/>
                </a:solidFill>
                <a:latin typeface="Trebuchet MS"/>
                <a:cs typeface="Trebuchet MS"/>
              </a:rPr>
              <a:t>protocol</a:t>
            </a:r>
            <a:r>
              <a:rPr sz="1350" spc="-34" dirty="0">
                <a:solidFill>
                  <a:srgbClr val="404040"/>
                </a:solidFill>
                <a:latin typeface="Trebuchet MS"/>
                <a:cs typeface="Trebuchet MS"/>
              </a:rPr>
              <a:t> </a:t>
            </a:r>
            <a:r>
              <a:rPr sz="1350" dirty="0">
                <a:solidFill>
                  <a:srgbClr val="404040"/>
                </a:solidFill>
                <a:latin typeface="Trebuchet MS"/>
                <a:cs typeface="Trebuchet MS"/>
              </a:rPr>
              <a:t>appropriate</a:t>
            </a:r>
            <a:r>
              <a:rPr sz="1350" spc="-34" dirty="0">
                <a:solidFill>
                  <a:srgbClr val="404040"/>
                </a:solidFill>
                <a:latin typeface="Trebuchet MS"/>
                <a:cs typeface="Trebuchet MS"/>
              </a:rPr>
              <a:t> </a:t>
            </a:r>
            <a:r>
              <a:rPr sz="1350" dirty="0">
                <a:solidFill>
                  <a:srgbClr val="404040"/>
                </a:solidFill>
                <a:latin typeface="Trebuchet MS"/>
                <a:cs typeface="Trebuchet MS"/>
              </a:rPr>
              <a:t>for</a:t>
            </a:r>
            <a:r>
              <a:rPr sz="1350" spc="-23" dirty="0">
                <a:solidFill>
                  <a:srgbClr val="404040"/>
                </a:solidFill>
                <a:latin typeface="Trebuchet MS"/>
                <a:cs typeface="Trebuchet MS"/>
              </a:rPr>
              <a:t> </a:t>
            </a:r>
            <a:r>
              <a:rPr sz="1350" dirty="0">
                <a:solidFill>
                  <a:srgbClr val="404040"/>
                </a:solidFill>
                <a:latin typeface="Trebuchet MS"/>
                <a:cs typeface="Trebuchet MS"/>
              </a:rPr>
              <a:t>IoT</a:t>
            </a:r>
            <a:r>
              <a:rPr sz="1350" spc="-56" dirty="0">
                <a:solidFill>
                  <a:srgbClr val="404040"/>
                </a:solidFill>
                <a:latin typeface="Trebuchet MS"/>
                <a:cs typeface="Trebuchet MS"/>
              </a:rPr>
              <a:t> </a:t>
            </a:r>
            <a:r>
              <a:rPr sz="1350" spc="-19" dirty="0">
                <a:solidFill>
                  <a:srgbClr val="404040"/>
                </a:solidFill>
                <a:latin typeface="Trebuchet MS"/>
                <a:cs typeface="Trebuchet MS"/>
              </a:rPr>
              <a:t>by</a:t>
            </a:r>
            <a:endParaRPr sz="1350" dirty="0">
              <a:latin typeface="Trebuchet MS"/>
              <a:cs typeface="Trebuchet MS"/>
            </a:endParaRPr>
          </a:p>
          <a:p>
            <a:pPr marL="266700"/>
            <a:r>
              <a:rPr sz="1350" dirty="0">
                <a:solidFill>
                  <a:srgbClr val="404040"/>
                </a:solidFill>
                <a:latin typeface="Trebuchet MS"/>
                <a:cs typeface="Trebuchet MS"/>
              </a:rPr>
              <a:t>lowering</a:t>
            </a:r>
            <a:r>
              <a:rPr sz="1350" spc="-41" dirty="0">
                <a:solidFill>
                  <a:srgbClr val="404040"/>
                </a:solidFill>
                <a:latin typeface="Trebuchet MS"/>
                <a:cs typeface="Trebuchet MS"/>
              </a:rPr>
              <a:t> </a:t>
            </a:r>
            <a:r>
              <a:rPr sz="1350" dirty="0">
                <a:solidFill>
                  <a:srgbClr val="404040"/>
                </a:solidFill>
                <a:latin typeface="Trebuchet MS"/>
                <a:cs typeface="Trebuchet MS"/>
              </a:rPr>
              <a:t>the</a:t>
            </a:r>
            <a:r>
              <a:rPr sz="1350" spc="-30" dirty="0">
                <a:solidFill>
                  <a:srgbClr val="404040"/>
                </a:solidFill>
                <a:latin typeface="Trebuchet MS"/>
                <a:cs typeface="Trebuchet MS"/>
              </a:rPr>
              <a:t> </a:t>
            </a:r>
            <a:r>
              <a:rPr sz="1350" dirty="0">
                <a:solidFill>
                  <a:srgbClr val="404040"/>
                </a:solidFill>
                <a:latin typeface="Trebuchet MS"/>
                <a:cs typeface="Trebuchet MS"/>
              </a:rPr>
              <a:t>amount</a:t>
            </a:r>
            <a:r>
              <a:rPr sz="1350" spc="-34" dirty="0">
                <a:solidFill>
                  <a:srgbClr val="404040"/>
                </a:solidFill>
                <a:latin typeface="Trebuchet MS"/>
                <a:cs typeface="Trebuchet MS"/>
              </a:rPr>
              <a:t> </a:t>
            </a:r>
            <a:r>
              <a:rPr sz="1350" dirty="0">
                <a:solidFill>
                  <a:srgbClr val="404040"/>
                </a:solidFill>
                <a:latin typeface="Trebuchet MS"/>
                <a:cs typeface="Trebuchet MS"/>
              </a:rPr>
              <a:t>of</a:t>
            </a:r>
            <a:r>
              <a:rPr sz="1350" spc="-41" dirty="0">
                <a:solidFill>
                  <a:srgbClr val="404040"/>
                </a:solidFill>
                <a:latin typeface="Trebuchet MS"/>
                <a:cs typeface="Trebuchet MS"/>
              </a:rPr>
              <a:t> </a:t>
            </a:r>
            <a:r>
              <a:rPr sz="1350" dirty="0">
                <a:solidFill>
                  <a:srgbClr val="404040"/>
                </a:solidFill>
                <a:latin typeface="Trebuchet MS"/>
                <a:cs typeface="Trebuchet MS"/>
              </a:rPr>
              <a:t>data</a:t>
            </a:r>
            <a:r>
              <a:rPr sz="1350" spc="-38" dirty="0">
                <a:solidFill>
                  <a:srgbClr val="404040"/>
                </a:solidFill>
                <a:latin typeface="Trebuchet MS"/>
                <a:cs typeface="Trebuchet MS"/>
              </a:rPr>
              <a:t> </a:t>
            </a:r>
            <a:r>
              <a:rPr sz="1350" dirty="0">
                <a:solidFill>
                  <a:srgbClr val="404040"/>
                </a:solidFill>
                <a:latin typeface="Trebuchet MS"/>
                <a:cs typeface="Trebuchet MS"/>
              </a:rPr>
              <a:t>transmitted</a:t>
            </a:r>
            <a:r>
              <a:rPr sz="1350" spc="-34" dirty="0">
                <a:solidFill>
                  <a:srgbClr val="404040"/>
                </a:solidFill>
                <a:latin typeface="Trebuchet MS"/>
                <a:cs typeface="Trebuchet MS"/>
              </a:rPr>
              <a:t> </a:t>
            </a:r>
            <a:r>
              <a:rPr sz="1350" dirty="0">
                <a:solidFill>
                  <a:srgbClr val="404040"/>
                </a:solidFill>
                <a:latin typeface="Trebuchet MS"/>
                <a:cs typeface="Trebuchet MS"/>
              </a:rPr>
              <a:t>over</a:t>
            </a:r>
            <a:r>
              <a:rPr sz="1350" spc="-23" dirty="0">
                <a:solidFill>
                  <a:srgbClr val="404040"/>
                </a:solidFill>
                <a:latin typeface="Trebuchet MS"/>
                <a:cs typeface="Trebuchet MS"/>
              </a:rPr>
              <a:t> </a:t>
            </a:r>
            <a:r>
              <a:rPr sz="1350" dirty="0">
                <a:solidFill>
                  <a:srgbClr val="404040"/>
                </a:solidFill>
                <a:latin typeface="Trebuchet MS"/>
                <a:cs typeface="Trebuchet MS"/>
              </a:rPr>
              <a:t>constrained</a:t>
            </a:r>
            <a:r>
              <a:rPr sz="1350" spc="-34" dirty="0">
                <a:solidFill>
                  <a:srgbClr val="404040"/>
                </a:solidFill>
                <a:latin typeface="Trebuchet MS"/>
                <a:cs typeface="Trebuchet MS"/>
              </a:rPr>
              <a:t> </a:t>
            </a:r>
            <a:r>
              <a:rPr sz="1350" spc="-8" dirty="0">
                <a:solidFill>
                  <a:srgbClr val="404040"/>
                </a:solidFill>
                <a:latin typeface="Trebuchet MS"/>
                <a:cs typeface="Trebuchet MS"/>
              </a:rPr>
              <a:t>networks.</a:t>
            </a:r>
            <a:endParaRPr sz="1350" dirty="0">
              <a:latin typeface="Trebuchet MS"/>
              <a:cs typeface="Trebuchet MS"/>
            </a:endParaRPr>
          </a:p>
        </p:txBody>
      </p:sp>
    </p:spTree>
    <p:extLst>
      <p:ext uri="{BB962C8B-B14F-4D97-AF65-F5344CB8AC3E}">
        <p14:creationId xmlns:p14="http://schemas.microsoft.com/office/powerpoint/2010/main" val="804706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1062</TotalTime>
  <Words>2783</Words>
  <Application>Microsoft Office PowerPoint</Application>
  <PresentationFormat>On-screen Show (16:9)</PresentationFormat>
  <Paragraphs>530</Paragraphs>
  <Slides>34</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Malgun Gothic</vt:lpstr>
      <vt:lpstr>Arial</vt:lpstr>
      <vt:lpstr>Calibri</vt:lpstr>
      <vt:lpstr>Calibri Light</vt:lpstr>
      <vt:lpstr>Comic Sans MS</vt:lpstr>
      <vt:lpstr>IBM Plex Mono</vt:lpstr>
      <vt:lpstr>Inter</vt:lpstr>
      <vt:lpstr>InterSemibold</vt:lpstr>
      <vt:lpstr>system-ui</vt:lpstr>
      <vt:lpstr>Times New Roman</vt:lpstr>
      <vt:lpstr>Trebuchet MS</vt:lpstr>
      <vt:lpstr>Wingdings</vt:lpstr>
      <vt:lpstr>Wingdings 3</vt:lpstr>
      <vt:lpstr>Office Theme</vt:lpstr>
      <vt:lpstr>PowerPoint Presentation</vt:lpstr>
      <vt:lpstr>PowerPoint Presentation</vt:lpstr>
      <vt:lpstr>MQTT</vt:lpstr>
      <vt:lpstr>Publish / Subscribe Messaging (One to Many)</vt:lpstr>
      <vt:lpstr>MQTT Topic and Wildcards</vt:lpstr>
      <vt:lpstr>MQTT Topic : Details</vt:lpstr>
      <vt:lpstr>MQTT publish subscribe architecture</vt:lpstr>
      <vt:lpstr>Sample of protocol use</vt:lpstr>
      <vt:lpstr>Ideal for constrained networks (low bandwidth, high latency, data limits, and fragile connections)</vt:lpstr>
      <vt:lpstr>Quality of Service (QoS) for MQTT</vt:lpstr>
      <vt:lpstr>Quality of Service (QoS) for MQTT</vt:lpstr>
      <vt:lpstr>MQTT Clients and APIs</vt:lpstr>
      <vt:lpstr>Reference</vt:lpstr>
      <vt:lpstr>PowerPoint Presentation</vt:lpstr>
      <vt:lpstr>Apa Itu Protokol MQTT?</vt:lpstr>
      <vt:lpstr>Process&gt;&gt;</vt:lpstr>
      <vt:lpstr>Topic $$$</vt:lpstr>
      <vt:lpstr>Payload $$$</vt:lpstr>
      <vt:lpstr>PowerPoint Presentation</vt:lpstr>
      <vt:lpstr>MQTT App 0</vt:lpstr>
      <vt:lpstr>PowerPoint Presentation</vt:lpstr>
      <vt:lpstr>Connect to a broker with Postman</vt:lpstr>
      <vt:lpstr>Subscribe to topics</vt:lpstr>
      <vt:lpstr>PowerPoint Presentation</vt:lpstr>
      <vt:lpstr>PowerPoint Presentation</vt:lpstr>
      <vt:lpstr>HTTP calls using the SOAP protocol</vt:lpstr>
      <vt:lpstr>HTTP calls using the SOAP protocol</vt:lpstr>
      <vt:lpstr>Set your request headers</vt:lpstr>
      <vt:lpstr>Send your request</vt:lpstr>
      <vt:lpstr>Run order of scripts</vt:lpstr>
      <vt:lpstr>PowerPoint Presentation</vt:lpstr>
      <vt:lpstr>HTTP calls using the SOAP protocol</vt:lpstr>
      <vt:lpstr>ThingsBoard</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pds</dc:title>
  <dc:subject/>
  <dc:creator>pds</dc:creator>
  <cp:keywords/>
  <dc:description/>
  <cp:lastModifiedBy>Gde</cp:lastModifiedBy>
  <cp:revision>104</cp:revision>
  <dcterms:modified xsi:type="dcterms:W3CDTF">2025-09-29T06:40:15Z</dcterms:modified>
  <cp:category/>
</cp:coreProperties>
</file>